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1A_5892B59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sldIdLst>
    <p:sldId id="256" r:id="rId5"/>
    <p:sldId id="301" r:id="rId6"/>
    <p:sldId id="269" r:id="rId7"/>
    <p:sldId id="273" r:id="rId8"/>
    <p:sldId id="272" r:id="rId9"/>
    <p:sldId id="274" r:id="rId10"/>
    <p:sldId id="276" r:id="rId11"/>
    <p:sldId id="275" r:id="rId12"/>
    <p:sldId id="277" r:id="rId13"/>
    <p:sldId id="278" r:id="rId14"/>
    <p:sldId id="279" r:id="rId15"/>
    <p:sldId id="280" r:id="rId16"/>
    <p:sldId id="281" r:id="rId17"/>
    <p:sldId id="282" r:id="rId18"/>
    <p:sldId id="283" r:id="rId19"/>
    <p:sldId id="284" r:id="rId20"/>
    <p:sldId id="287" r:id="rId21"/>
    <p:sldId id="268" r:id="rId22"/>
    <p:sldId id="288" r:id="rId23"/>
    <p:sldId id="289" r:id="rId24"/>
    <p:sldId id="291" r:id="rId25"/>
    <p:sldId id="292" r:id="rId26"/>
    <p:sldId id="290" r:id="rId27"/>
    <p:sldId id="293" r:id="rId28"/>
    <p:sldId id="295" r:id="rId29"/>
    <p:sldId id="294" r:id="rId30"/>
    <p:sldId id="296" r:id="rId31"/>
    <p:sldId id="297" r:id="rId32"/>
    <p:sldId id="298" r:id="rId33"/>
    <p:sldId id="299" r:id="rId34"/>
    <p:sldId id="300" r:id="rId35"/>
    <p:sldId id="2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CF511-4E80-6BB9-1416-701B0AFE3808}" name="Jaume Loffredo (BEUC)" initials="J(" userId="S::jlo@beuc.eu::54803db4-bb63-4839-8ef6-80810ea99605" providerId="AD"/>
  <p188:author id="{FF3AC733-FF5B-B45A-EBB5-151EEA1C157A}" name="Andrew Canning (BEUC)" initials="A(" userId="S::aca@beuc.eu::10dd4c8d-683d-4b8b-a936-237ab42fd5ea" providerId="AD"/>
  <p188:author id="{BE706D34-5F3C-0ED6-36AE-9D221EA2481C}" name="Eoin Kelly (BEUC)" initials="EK(" userId="S::eke@beuc.eu::c40d40d0-ee76-4d8c-b351-c9207443a541" providerId="AD"/>
  <p188:author id="{475BE742-8EA8-9544-4537-5B0D84930E24}" name="Sara Patrone (BEUC)" initials="SP(" userId="S::Sara.Patrone@beuc.eu::645c793d-9683-4151-95a3-d5d0ca43e444" providerId="AD"/>
  <p188:author id="{9A96B8DA-FDEC-1BBB-EBEE-A97C571ABE2F}" name="Anna Martin (BEUC)" initials="AM(" userId="S::mar@beuc.eu::8e608e41-2289-4bba-820b-0536b0ae3b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29B07-6C97-4A8E-B66D-2035B2D87747}" v="1354" dt="2023-06-20T15:54:02.729"/>
    <p1510:client id="{D176F167-C27F-51F7-1BDE-1EFDA6175E5B}" v="17" dt="2023-06-20T15:45:54.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1A_5892B59C.xml><?xml version="1.0" encoding="utf-8"?>
<p188:cmLst xmlns:a="http://schemas.openxmlformats.org/drawingml/2006/main" xmlns:r="http://schemas.openxmlformats.org/officeDocument/2006/relationships" xmlns:p188="http://schemas.microsoft.com/office/powerpoint/2018/8/main">
  <p188:cm id="{BDDCA45F-15B2-4406-82AC-AD510FE46636}" authorId="{BE706D34-5F3C-0ED6-36AE-9D221EA2481C}" created="2023-06-08T09:03:01.981">
    <ac:deMkLst xmlns:ac="http://schemas.microsoft.com/office/drawing/2013/main/command">
      <pc:docMk xmlns:pc="http://schemas.microsoft.com/office/powerpoint/2013/main/command"/>
      <pc:sldMk xmlns:pc="http://schemas.microsoft.com/office/powerpoint/2013/main/command" cId="1486009756" sldId="282"/>
      <ac:spMk id="3" creationId="{543268A5-919C-864F-880C-7A524D93443D}"/>
    </ac:deMkLst>
    <p188:replyLst>
      <p188:reply id="{05E690FB-7FF3-477E-817A-B3FABFD5BAA8}" authorId="{9A96B8DA-FDEC-1BBB-EBEE-A97C571ABE2F}" created="2023-06-08T09:32:10.803">
        <p188:txBody>
          <a:bodyPr/>
          <a:lstStyle/>
          <a:p>
            <a:r>
              <a:rPr lang="LID4096"/>
              <a:t>Great presentation, I love the format! Perhaps a "you fell slide", and then something, you chose an expensive loan or leasing agreement which looked attractive at first sight but turned out to be very expensive over time.
And then, lobby your national government to ensure that there are effective cost caps and clear information in advertising on costs when transposing the Consumer Credit Directive. </a:t>
            </a:r>
          </a:p>
        </p188:txBody>
      </p188:reply>
    </p188:replyLst>
    <p188:txBody>
      <a:bodyPr/>
      <a:lstStyle/>
      <a:p>
        <a:r>
          <a:rPr lang="en-IE"/>
          <a:t>[@Anna Martin (BEUC)] Would you like to include any brief legislative asks on this topic into my PPT game for EUSEW? :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EE761-B53E-3A49-A55A-912390DC8B3A}"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95A17-3CF4-8040-A01C-A3FB5F7E43F1}" type="slidenum">
              <a:rPr lang="en-US" smtClean="0"/>
              <a:t>‹#›</a:t>
            </a:fld>
            <a:endParaRPr lang="en-US"/>
          </a:p>
        </p:txBody>
      </p:sp>
    </p:spTree>
    <p:extLst>
      <p:ext uri="{BB962C8B-B14F-4D97-AF65-F5344CB8AC3E}">
        <p14:creationId xmlns:p14="http://schemas.microsoft.com/office/powerpoint/2010/main" val="321297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B4C5-93A7-D141-B3F7-4CC458DCD43E}"/>
              </a:ext>
            </a:extLst>
          </p:cNvPr>
          <p:cNvSpPr>
            <a:spLocks noGrp="1"/>
          </p:cNvSpPr>
          <p:nvPr>
            <p:ph type="ctrTitle"/>
          </p:nvPr>
        </p:nvSpPr>
        <p:spPr>
          <a:xfrm>
            <a:off x="838200" y="1122363"/>
            <a:ext cx="9556830" cy="2387600"/>
          </a:xfrm>
        </p:spPr>
        <p:txBody>
          <a:bodyPr anchor="b"/>
          <a:lstStyle>
            <a:lvl1pPr algn="l">
              <a:defRPr sz="60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D08FB67-F26E-E84A-B8B3-CB1A698245F2}"/>
              </a:ext>
            </a:extLst>
          </p:cNvPr>
          <p:cNvSpPr>
            <a:spLocks noGrp="1"/>
          </p:cNvSpPr>
          <p:nvPr>
            <p:ph type="subTitle" idx="1" hasCustomPrompt="1"/>
          </p:nvPr>
        </p:nvSpPr>
        <p:spPr>
          <a:xfrm>
            <a:off x="8382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Change background colors by choosing the Format Background option.</a:t>
            </a:r>
          </a:p>
        </p:txBody>
      </p:sp>
      <p:sp>
        <p:nvSpPr>
          <p:cNvPr id="4" name="Date Placeholder 3">
            <a:extLst>
              <a:ext uri="{FF2B5EF4-FFF2-40B4-BE49-F238E27FC236}">
                <a16:creationId xmlns:a16="http://schemas.microsoft.com/office/drawing/2014/main" id="{B069CA52-5844-5B42-96C4-F9D46A9A3A0B}"/>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bg1"/>
                </a:solidFill>
                <a:effectLst/>
              </a:defRPr>
            </a:lvl1pPr>
          </a:lstStyle>
          <a:p>
            <a:r>
              <a:rPr lang="en-US"/>
              <a:t>The CLEAR-X project has received funding from the European Union’s Horizon 2020 research and innovation </a:t>
            </a:r>
            <a:r>
              <a:rPr lang="en-US" err="1"/>
              <a:t>programme</a:t>
            </a:r>
            <a:r>
              <a:rPr lang="en-US"/>
              <a:t> under grant agreement No. 101033682.</a:t>
            </a:r>
          </a:p>
        </p:txBody>
      </p:sp>
      <p:sp>
        <p:nvSpPr>
          <p:cNvPr id="6" name="Slide Number Placeholder 5">
            <a:extLst>
              <a:ext uri="{FF2B5EF4-FFF2-40B4-BE49-F238E27FC236}">
                <a16:creationId xmlns:a16="http://schemas.microsoft.com/office/drawing/2014/main" id="{415F06AC-6783-2F42-B2E6-2CED95DC79DC}"/>
              </a:ext>
            </a:extLst>
          </p:cNvPr>
          <p:cNvSpPr>
            <a:spLocks noGrp="1"/>
          </p:cNvSpPr>
          <p:nvPr>
            <p:ph type="sldNum" sz="quarter" idx="12"/>
          </p:nvPr>
        </p:nvSpPr>
        <p:spPr/>
        <p:txBody>
          <a:bodyPr/>
          <a:lstStyle>
            <a:lvl1pPr>
              <a:defRPr>
                <a:solidFill>
                  <a:schemeClr val="bg1"/>
                </a:solidFill>
              </a:defRPr>
            </a:lvl1pPr>
          </a:lstStyle>
          <a:p>
            <a:fld id="{60116197-C9C1-5547-B093-D1A4CD44250D}" type="slidenum">
              <a:rPr lang="en-US" smtClean="0"/>
              <a:pPr/>
              <a:t>‹#›</a:t>
            </a:fld>
            <a:endParaRPr lang="en-US"/>
          </a:p>
        </p:txBody>
      </p:sp>
      <p:pic>
        <p:nvPicPr>
          <p:cNvPr id="8" name="Picture 7">
            <a:extLst>
              <a:ext uri="{FF2B5EF4-FFF2-40B4-BE49-F238E27FC236}">
                <a16:creationId xmlns:a16="http://schemas.microsoft.com/office/drawing/2014/main" id="{00475068-3C10-6F43-A7EA-0519140F6D52}"/>
              </a:ext>
            </a:extLst>
          </p:cNvPr>
          <p:cNvPicPr>
            <a:picLocks noChangeAspect="1"/>
          </p:cNvPicPr>
          <p:nvPr userDrawn="1"/>
        </p:nvPicPr>
        <p:blipFill>
          <a:blip r:embed="rId2"/>
          <a:stretch>
            <a:fillRect/>
          </a:stretch>
        </p:blipFill>
        <p:spPr>
          <a:xfrm>
            <a:off x="838200" y="503959"/>
            <a:ext cx="3125165" cy="1357134"/>
          </a:xfrm>
          <a:prstGeom prst="rect">
            <a:avLst/>
          </a:prstGeom>
        </p:spPr>
      </p:pic>
      <p:pic>
        <p:nvPicPr>
          <p:cNvPr id="13" name="Picture 12">
            <a:extLst>
              <a:ext uri="{FF2B5EF4-FFF2-40B4-BE49-F238E27FC236}">
                <a16:creationId xmlns:a16="http://schemas.microsoft.com/office/drawing/2014/main" id="{1C66E244-381C-9645-B545-A5E731D9FC40}"/>
              </a:ext>
            </a:extLst>
          </p:cNvPr>
          <p:cNvPicPr>
            <a:picLocks noChangeAspect="1"/>
          </p:cNvPicPr>
          <p:nvPr userDrawn="1"/>
        </p:nvPicPr>
        <p:blipFill>
          <a:blip r:embed="rId3"/>
          <a:stretch>
            <a:fillRect/>
          </a:stretch>
        </p:blipFill>
        <p:spPr>
          <a:xfrm>
            <a:off x="838199" y="6386512"/>
            <a:ext cx="457200" cy="304800"/>
          </a:xfrm>
          <a:prstGeom prst="rect">
            <a:avLst/>
          </a:prstGeom>
        </p:spPr>
      </p:pic>
    </p:spTree>
    <p:extLst>
      <p:ext uri="{BB962C8B-B14F-4D97-AF65-F5344CB8AC3E}">
        <p14:creationId xmlns:p14="http://schemas.microsoft.com/office/powerpoint/2010/main" val="58373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0950-F277-9B42-8705-F755A1289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21420B-F764-0142-8E99-1B9D73469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18367-BEBD-1A4C-BA18-FE438934F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F53C606-9382-044F-ACEA-BB0F10FA5F1E}"/>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25976B80-9414-9448-A12B-AD2D3158CE3F}"/>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173065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0F9B-BCE2-6A47-A007-21EFCFD18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66DD9-739D-BC43-99BE-1179F08E56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D1516-18E9-1349-89EF-BA4114809B23}"/>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7" name="Date Placeholder 3">
            <a:extLst>
              <a:ext uri="{FF2B5EF4-FFF2-40B4-BE49-F238E27FC236}">
                <a16:creationId xmlns:a16="http://schemas.microsoft.com/office/drawing/2014/main" id="{0AF1B8AA-ED2A-DA4D-BA5A-42141D1E858A}"/>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248430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DC00536E-E68E-2B4F-BC14-ADA7DB7AF1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E63E20E-558F-F644-90A3-B5C7E84B47B9}"/>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7" name="Date Placeholder 3">
            <a:extLst>
              <a:ext uri="{FF2B5EF4-FFF2-40B4-BE49-F238E27FC236}">
                <a16:creationId xmlns:a16="http://schemas.microsoft.com/office/drawing/2014/main" id="{095F3232-57D4-8647-8CAA-F1657C79216A}"/>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384686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B0E687-0E34-B249-8F9A-366FB5B7C6EB}"/>
              </a:ext>
            </a:extLst>
          </p:cNvPr>
          <p:cNvSpPr/>
          <p:nvPr userDrawn="1"/>
        </p:nvSpPr>
        <p:spPr>
          <a:xfrm>
            <a:off x="0" y="0"/>
            <a:ext cx="12192000" cy="159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26343-33EC-4847-A7BF-36A3906A00BB}"/>
              </a:ext>
            </a:extLst>
          </p:cNvPr>
          <p:cNvSpPr>
            <a:spLocks noGrp="1"/>
          </p:cNvSpPr>
          <p:nvPr>
            <p:ph type="title"/>
          </p:nvPr>
        </p:nvSpPr>
        <p:spPr>
          <a:xfrm>
            <a:off x="838200" y="1792481"/>
            <a:ext cx="10515600"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371EA10-B383-9046-B703-1D6939A60FD1}"/>
              </a:ext>
            </a:extLst>
          </p:cNvPr>
          <p:cNvSpPr>
            <a:spLocks noGrp="1"/>
          </p:cNvSpPr>
          <p:nvPr>
            <p:ph idx="1"/>
          </p:nvPr>
        </p:nvSpPr>
        <p:spPr>
          <a:xfrm>
            <a:off x="838200" y="3252981"/>
            <a:ext cx="10515600" cy="2880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2ECDA2F-AC20-7547-A4DA-A8A0E7B8A137}"/>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8694556A-6E38-B142-A602-807DFF85BB19}"/>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pic>
        <p:nvPicPr>
          <p:cNvPr id="10" name="Picture 9">
            <a:extLst>
              <a:ext uri="{FF2B5EF4-FFF2-40B4-BE49-F238E27FC236}">
                <a16:creationId xmlns:a16="http://schemas.microsoft.com/office/drawing/2014/main" id="{A2A2FE9E-4E1E-D044-9323-65DB6F24D021}"/>
              </a:ext>
            </a:extLst>
          </p:cNvPr>
          <p:cNvPicPr>
            <a:picLocks noChangeAspect="1"/>
          </p:cNvPicPr>
          <p:nvPr userDrawn="1"/>
        </p:nvPicPr>
        <p:blipFill>
          <a:blip r:embed="rId2"/>
          <a:stretch>
            <a:fillRect/>
          </a:stretch>
        </p:blipFill>
        <p:spPr>
          <a:xfrm>
            <a:off x="838201" y="325540"/>
            <a:ext cx="2128024" cy="924116"/>
          </a:xfrm>
          <a:prstGeom prst="rect">
            <a:avLst/>
          </a:prstGeom>
        </p:spPr>
      </p:pic>
    </p:spTree>
    <p:extLst>
      <p:ext uri="{BB962C8B-B14F-4D97-AF65-F5344CB8AC3E}">
        <p14:creationId xmlns:p14="http://schemas.microsoft.com/office/powerpoint/2010/main" val="237614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AC85-CCCD-0148-A05C-544FCD922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864ED-4E74-1E41-A69E-0CF792636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D24362E8-49D2-1E47-81CD-DDD321E39747}"/>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7" name="Date Placeholder 3">
            <a:extLst>
              <a:ext uri="{FF2B5EF4-FFF2-40B4-BE49-F238E27FC236}">
                <a16:creationId xmlns:a16="http://schemas.microsoft.com/office/drawing/2014/main" id="{D4E1CFDA-1651-D647-B5DE-175C994E2097}"/>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168082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782D-2A20-F541-A8DD-3852BC9B4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E74BD-F415-D94A-83E5-52D8D68D9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B41A7-D5D9-B04F-BBA4-6EE785B352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F3F9907-7523-DE4B-A6CD-C1DF885A74F0}"/>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730BD7E8-759B-B749-AD3B-F95DAD6E4036}"/>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427902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940A-BF53-2844-89B3-185B8149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EA469-4E54-3542-8508-F56B7B804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5B04C-C213-C64F-8B37-E9BCE2875D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BD7D2-BE79-2844-892F-D7BCD81E2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4CC5E4-F03F-304A-9ECF-B5EDB88B6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D88D6BC-71E7-1E4C-B40B-DF1203B01BCC}"/>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10" name="Date Placeholder 3">
            <a:extLst>
              <a:ext uri="{FF2B5EF4-FFF2-40B4-BE49-F238E27FC236}">
                <a16:creationId xmlns:a16="http://schemas.microsoft.com/office/drawing/2014/main" id="{F989FE39-954C-2342-A329-1A420C1FDC33}"/>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38956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C968-A698-9D4A-B006-AB85B6FB7FF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260E088-04CF-FA44-A369-5EF37E5256FE}"/>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6" name="Date Placeholder 3">
            <a:extLst>
              <a:ext uri="{FF2B5EF4-FFF2-40B4-BE49-F238E27FC236}">
                <a16:creationId xmlns:a16="http://schemas.microsoft.com/office/drawing/2014/main" id="{5E46D5AC-6ACF-4A4A-82E6-A7B512CD658C}"/>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220085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C968-A698-9D4A-B006-AB85B6FB7FF0}"/>
              </a:ext>
            </a:extLst>
          </p:cNvPr>
          <p:cNvSpPr>
            <a:spLocks noGrp="1"/>
          </p:cNvSpPr>
          <p:nvPr>
            <p:ph type="title" hasCustomPrompt="1"/>
          </p:nvPr>
        </p:nvSpPr>
        <p:spPr/>
        <p:txBody>
          <a:bodyPr/>
          <a:lstStyle/>
          <a:p>
            <a:r>
              <a:rPr lang="en-US"/>
              <a:t>Boxes</a:t>
            </a:r>
          </a:p>
        </p:txBody>
      </p:sp>
      <p:sp>
        <p:nvSpPr>
          <p:cNvPr id="5" name="Slide Number Placeholder 4">
            <a:extLst>
              <a:ext uri="{FF2B5EF4-FFF2-40B4-BE49-F238E27FC236}">
                <a16:creationId xmlns:a16="http://schemas.microsoft.com/office/drawing/2014/main" id="{4260E088-04CF-FA44-A369-5EF37E5256FE}"/>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6" name="Date Placeholder 3">
            <a:extLst>
              <a:ext uri="{FF2B5EF4-FFF2-40B4-BE49-F238E27FC236}">
                <a16:creationId xmlns:a16="http://schemas.microsoft.com/office/drawing/2014/main" id="{5E46D5AC-6ACF-4A4A-82E6-A7B512CD658C}"/>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
        <p:nvSpPr>
          <p:cNvPr id="7" name="Rounded Rectangle 6">
            <a:extLst>
              <a:ext uri="{FF2B5EF4-FFF2-40B4-BE49-F238E27FC236}">
                <a16:creationId xmlns:a16="http://schemas.microsoft.com/office/drawing/2014/main" id="{48F0F848-9438-424C-8265-1CB0CF2920A9}"/>
              </a:ext>
            </a:extLst>
          </p:cNvPr>
          <p:cNvSpPr/>
          <p:nvPr userDrawn="1"/>
        </p:nvSpPr>
        <p:spPr>
          <a:xfrm>
            <a:off x="816609" y="1949450"/>
            <a:ext cx="3083119" cy="3223260"/>
          </a:xfrm>
          <a:prstGeom prst="roundRect">
            <a:avLst>
              <a:gd name="adj" fmla="val 61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t" anchorCtr="0" forceAA="0" compatLnSpc="1">
            <a:prstTxWarp prst="textNoShape">
              <a:avLst/>
            </a:prstTxWarp>
            <a:noAutofit/>
          </a:bodyPr>
          <a:lstStyle/>
          <a:p>
            <a:pPr algn="just">
              <a:spcBef>
                <a:spcPts val="200"/>
              </a:spcBef>
              <a:spcAft>
                <a:spcPts val="0"/>
              </a:spcAft>
            </a:pPr>
            <a:r>
              <a:rPr lang="en-GB" sz="2200" b="1" u="none" baseline="0">
                <a:solidFill>
                  <a:srgbClr val="95C11F"/>
                </a:solidFill>
                <a:effectLst/>
                <a:ea typeface="Times New Roman" panose="02020603050405020304" pitchFamily="18" charset="0"/>
                <a:cs typeface="Times New Roman" panose="02020603050405020304" pitchFamily="18" charset="0"/>
              </a:rPr>
              <a:t>Box Example</a:t>
            </a:r>
            <a:endParaRPr lang="en-US" sz="2200" b="1" u="none" baseline="0">
              <a:solidFill>
                <a:srgbClr val="95C11F"/>
              </a:solidFill>
              <a:effectLst/>
              <a:ea typeface="Times New Roman" panose="02020603050405020304" pitchFamily="18" charset="0"/>
              <a:cs typeface="Times New Roman" panose="02020603050405020304" pitchFamily="18" charset="0"/>
            </a:endParaRPr>
          </a:p>
          <a:p>
            <a:pPr algn="just">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This is some emphasized text for this example. Always use white text in these boxes. Use contrasting </a:t>
            </a:r>
            <a:r>
              <a:rPr lang="en-GB" sz="1100" err="1">
                <a:solidFill>
                  <a:srgbClr val="FFFFFF"/>
                </a:solidFill>
                <a:effectLst/>
                <a:ea typeface="Calibri" panose="020F0502020204030204" pitchFamily="34" charset="0"/>
                <a:cs typeface="Times New Roman" panose="02020603050405020304" pitchFamily="18" charset="0"/>
              </a:rPr>
              <a:t>colors</a:t>
            </a:r>
            <a:r>
              <a:rPr lang="en-GB" sz="1100">
                <a:solidFill>
                  <a:srgbClr val="FFFFFF"/>
                </a:solidFill>
                <a:effectLst/>
                <a:ea typeface="Calibri" panose="020F0502020204030204" pitchFamily="34" charset="0"/>
                <a:cs typeface="Times New Roman" panose="02020603050405020304" pitchFamily="18" charset="0"/>
              </a:rPr>
              <a:t> for headings.</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Headings can be in a bright contrast </a:t>
            </a:r>
            <a:r>
              <a:rPr lang="en-GB" sz="1100" err="1">
                <a:solidFill>
                  <a:srgbClr val="FFFFFF"/>
                </a:solidFill>
                <a:effectLst/>
                <a:ea typeface="Calibri" panose="020F0502020204030204" pitchFamily="34" charset="0"/>
                <a:cs typeface="Times New Roman" panose="02020603050405020304" pitchFamily="18" charset="0"/>
              </a:rPr>
              <a:t>color</a:t>
            </a:r>
            <a:r>
              <a:rPr lang="en-GB" sz="1100">
                <a:solidFill>
                  <a:srgbClr val="FFFFFF"/>
                </a:solidFill>
                <a:effectLst/>
                <a:ea typeface="Calibri" panose="020F0502020204030204" pitchFamily="34" charset="0"/>
                <a:cs typeface="Times New Roman" panose="02020603050405020304" pitchFamily="18" charset="0"/>
              </a:rPr>
              <a:t>.</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br>
              <a:rPr lang="en-GB" sz="1100">
                <a:solidFill>
                  <a:srgbClr val="000000"/>
                </a:solidFill>
                <a:effectLst/>
                <a:ea typeface="Calibri" panose="020F0502020204030204" pitchFamily="34" charset="0"/>
                <a:cs typeface="Times New Roman" panose="02020603050405020304" pitchFamily="18" charset="0"/>
              </a:rPr>
            </a:br>
            <a:r>
              <a:rPr lang="en-GB" sz="1100" b="1">
                <a:solidFill>
                  <a:schemeClr val="accent3"/>
                </a:solidFill>
                <a:effectLst/>
                <a:ea typeface="Calibri" panose="020F0502020204030204" pitchFamily="34" charset="0"/>
                <a:cs typeface="Times New Roman" panose="02020603050405020304" pitchFamily="18" charset="0"/>
              </a:rPr>
              <a:t>Always use rounded corners</a:t>
            </a:r>
            <a:br>
              <a:rPr lang="en-GB" sz="1100" b="1">
                <a:solidFill>
                  <a:schemeClr val="accent3"/>
                </a:solidFill>
                <a:effectLst/>
                <a:ea typeface="Calibri" panose="020F0502020204030204" pitchFamily="34" charset="0"/>
                <a:cs typeface="Times New Roman" panose="02020603050405020304" pitchFamily="18" charset="0"/>
              </a:rPr>
            </a:br>
            <a:r>
              <a:rPr lang="en-GB" sz="1100" b="1">
                <a:solidFill>
                  <a:schemeClr val="accent3"/>
                </a:solidFill>
                <a:effectLst/>
                <a:ea typeface="Calibri" panose="020F0502020204030204" pitchFamily="34" charset="0"/>
                <a:cs typeface="Times New Roman" panose="02020603050405020304" pitchFamily="18" charset="0"/>
              </a:rPr>
              <a:t>for boxes.</a:t>
            </a:r>
            <a:endParaRPr lang="en-US" sz="1100">
              <a:solidFill>
                <a:schemeClr val="accent3"/>
              </a:solidFill>
              <a:effectLst/>
              <a:ea typeface="Calibri" panose="020F0502020204030204" pitchFamily="34" charset="0"/>
              <a:cs typeface="Times New Roman" panose="02020603050405020304" pitchFamily="18" charset="0"/>
            </a:endParaRPr>
          </a:p>
          <a:p>
            <a:pPr algn="just">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5B68B0EC-1C8D-A44C-9722-3C1B0790C388}"/>
              </a:ext>
            </a:extLst>
          </p:cNvPr>
          <p:cNvSpPr/>
          <p:nvPr userDrawn="1"/>
        </p:nvSpPr>
        <p:spPr>
          <a:xfrm>
            <a:off x="7539285" y="1949450"/>
            <a:ext cx="3335020" cy="775017"/>
          </a:xfrm>
          <a:prstGeom prst="roundRect">
            <a:avLst>
              <a:gd name="adj" fmla="val 103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ctr" anchorCtr="0" forceAA="0" compatLnSpc="1">
            <a:prstTxWarp prst="textNoShape">
              <a:avLst/>
            </a:prstTxWarp>
            <a:noAutofit/>
          </a:bodyPr>
          <a:lstStyle/>
          <a:p>
            <a:pPr algn="l">
              <a:spcBef>
                <a:spcPts val="200"/>
              </a:spcBef>
              <a:spcAft>
                <a:spcPts val="0"/>
              </a:spcAft>
            </a:pPr>
            <a:r>
              <a:rPr lang="en-GB" sz="2200" b="1" u="none" baseline="0">
                <a:solidFill>
                  <a:schemeClr val="bg1"/>
                </a:solidFill>
                <a:effectLst/>
                <a:ea typeface="Times New Roman" panose="02020603050405020304" pitchFamily="18" charset="0"/>
                <a:cs typeface="Times New Roman" panose="02020603050405020304" pitchFamily="18" charset="0"/>
              </a:rPr>
              <a:t>Box Example</a:t>
            </a:r>
            <a:endParaRPr lang="en-US" sz="1100" u="none" baseline="0">
              <a:solidFill>
                <a:schemeClr val="bg1"/>
              </a:solidFill>
              <a:effectLst/>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40B141A2-F441-6542-BC6A-C27886606906}"/>
              </a:ext>
            </a:extLst>
          </p:cNvPr>
          <p:cNvSpPr/>
          <p:nvPr userDrawn="1"/>
        </p:nvSpPr>
        <p:spPr>
          <a:xfrm>
            <a:off x="4041519" y="1949451"/>
            <a:ext cx="3355975" cy="3223260"/>
          </a:xfrm>
          <a:prstGeom prst="roundRect">
            <a:avLst>
              <a:gd name="adj" fmla="val 5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t" anchorCtr="0" forceAA="0" compatLnSpc="1">
            <a:prstTxWarp prst="textNoShape">
              <a:avLst/>
            </a:prstTxWarp>
            <a:noAutofit/>
          </a:bodyPr>
          <a:lstStyle/>
          <a:p>
            <a:pPr algn="l">
              <a:spcBef>
                <a:spcPts val="200"/>
              </a:spcBef>
              <a:spcAft>
                <a:spcPts val="0"/>
              </a:spcAft>
            </a:pPr>
            <a:r>
              <a:rPr lang="en-GB" sz="2200" b="1" u="none" baseline="0">
                <a:solidFill>
                  <a:srgbClr val="95C11F"/>
                </a:solidFill>
                <a:effectLst/>
                <a:ea typeface="Times New Roman" panose="02020603050405020304" pitchFamily="18" charset="0"/>
                <a:cs typeface="Times New Roman" panose="02020603050405020304" pitchFamily="18" charset="0"/>
              </a:rPr>
              <a:t>Box Example</a:t>
            </a:r>
            <a:endParaRPr lang="en-US" sz="2200" b="1" u="none" baseline="0">
              <a:solidFill>
                <a:srgbClr val="95C11F"/>
              </a:solidFill>
              <a:effectLst/>
              <a:ea typeface="Times New Roman" panose="02020603050405020304" pitchFamily="18"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This is some emphasized text for this example. Always use white text in these boxes. Use contrasting </a:t>
            </a:r>
            <a:r>
              <a:rPr lang="en-GB" sz="1100" err="1">
                <a:solidFill>
                  <a:srgbClr val="FFFFFF"/>
                </a:solidFill>
                <a:effectLst/>
                <a:ea typeface="Calibri" panose="020F0502020204030204" pitchFamily="34" charset="0"/>
                <a:cs typeface="Times New Roman" panose="02020603050405020304" pitchFamily="18" charset="0"/>
              </a:rPr>
              <a:t>colors</a:t>
            </a:r>
            <a:r>
              <a:rPr lang="en-GB" sz="1100">
                <a:solidFill>
                  <a:srgbClr val="FFFFFF"/>
                </a:solidFill>
                <a:effectLst/>
                <a:ea typeface="Calibri" panose="020F0502020204030204" pitchFamily="34" charset="0"/>
                <a:cs typeface="Times New Roman" panose="02020603050405020304" pitchFamily="18" charset="0"/>
              </a:rPr>
              <a:t> for headings.</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Headings can be in a bright contrast </a:t>
            </a:r>
            <a:r>
              <a:rPr lang="en-GB" sz="1100" err="1">
                <a:solidFill>
                  <a:srgbClr val="FFFFFF"/>
                </a:solidFill>
                <a:effectLst/>
                <a:ea typeface="Calibri" panose="020F0502020204030204" pitchFamily="34" charset="0"/>
                <a:cs typeface="Times New Roman" panose="02020603050405020304" pitchFamily="18" charset="0"/>
              </a:rPr>
              <a:t>color</a:t>
            </a:r>
            <a:r>
              <a:rPr lang="en-GB" sz="1100">
                <a:solidFill>
                  <a:srgbClr val="FFFFFF"/>
                </a:solidFill>
                <a:effectLst/>
                <a:ea typeface="Calibri" panose="020F0502020204030204" pitchFamily="34" charset="0"/>
                <a:cs typeface="Times New Roman" panose="02020603050405020304" pitchFamily="18" charset="0"/>
              </a:rPr>
              <a:t>.</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Bef>
                <a:spcPts val="200"/>
              </a:spcBef>
              <a:spcAft>
                <a:spcPts val="0"/>
              </a:spcAft>
            </a:pPr>
            <a:r>
              <a:rPr lang="en-GB" sz="1800" b="1">
                <a:solidFill>
                  <a:srgbClr val="1E996C"/>
                </a:solidFill>
                <a:effectLst/>
                <a:ea typeface="Times New Roman" panose="02020603050405020304" pitchFamily="18" charset="0"/>
                <a:cs typeface="Times New Roman" panose="02020603050405020304" pitchFamily="18" charset="0"/>
              </a:rPr>
              <a:t>Heading 4</a:t>
            </a:r>
            <a:endParaRPr lang="en-US" sz="1800" b="1">
              <a:solidFill>
                <a:srgbClr val="1E996C"/>
              </a:solidFill>
              <a:effectLst/>
              <a:ea typeface="Times New Roman" panose="02020603050405020304" pitchFamily="18"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Headings can be in a bright contrast </a:t>
            </a:r>
            <a:r>
              <a:rPr lang="en-GB" sz="1100" err="1">
                <a:solidFill>
                  <a:srgbClr val="FFFFFF"/>
                </a:solidFill>
                <a:effectLst/>
                <a:ea typeface="Calibri" panose="020F0502020204030204" pitchFamily="34" charset="0"/>
                <a:cs typeface="Times New Roman" panose="02020603050405020304" pitchFamily="18" charset="0"/>
              </a:rPr>
              <a:t>color</a:t>
            </a:r>
            <a:r>
              <a:rPr lang="en-GB" sz="1100">
                <a:solidFill>
                  <a:srgbClr val="FFFFFF"/>
                </a:solidFill>
                <a:effectLst/>
                <a:ea typeface="Calibri" panose="020F0502020204030204" pitchFamily="34" charset="0"/>
                <a:cs typeface="Times New Roman" panose="02020603050405020304" pitchFamily="18" charset="0"/>
              </a:rPr>
              <a:t>.</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E5E15C20-E243-9B47-BAE3-8AAF50EE007B}"/>
              </a:ext>
            </a:extLst>
          </p:cNvPr>
          <p:cNvSpPr/>
          <p:nvPr userDrawn="1"/>
        </p:nvSpPr>
        <p:spPr>
          <a:xfrm>
            <a:off x="7539285" y="2874327"/>
            <a:ext cx="3335020" cy="1057593"/>
          </a:xfrm>
          <a:prstGeom prst="roundRect">
            <a:avLst>
              <a:gd name="adj" fmla="val 6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ctr" anchorCtr="0" forceAA="0" compatLnSpc="1">
            <a:prstTxWarp prst="textNoShape">
              <a:avLst/>
            </a:prstTxWarp>
            <a:noAutofit/>
          </a:bodyPr>
          <a:lstStyle/>
          <a:p>
            <a:pPr algn="l">
              <a:spcBef>
                <a:spcPts val="200"/>
              </a:spcBef>
              <a:spcAft>
                <a:spcPts val="0"/>
              </a:spcAft>
            </a:pPr>
            <a:r>
              <a:rPr lang="en-GB" sz="2200" b="1" u="none" baseline="0">
                <a:solidFill>
                  <a:schemeClr val="bg1"/>
                </a:solidFill>
                <a:effectLst/>
                <a:ea typeface="Times New Roman" panose="02020603050405020304" pitchFamily="18" charset="0"/>
                <a:cs typeface="Times New Roman" panose="02020603050405020304" pitchFamily="18" charset="0"/>
              </a:rPr>
              <a:t>Box Example</a:t>
            </a:r>
            <a:r>
              <a:rPr lang="en-GB" sz="1100" u="none" baseline="0">
                <a:solidFill>
                  <a:schemeClr val="bg1"/>
                </a:solidFill>
                <a:effectLst/>
                <a:ea typeface="Calibri" panose="020F0502020204030204" pitchFamily="34" charset="0"/>
                <a:cs typeface="Times New Roman" panose="02020603050405020304" pitchFamily="18" charset="0"/>
              </a:rPr>
              <a:t> </a:t>
            </a:r>
            <a:endParaRPr lang="en-US" sz="1100" u="none" baseline="0">
              <a:solidFill>
                <a:schemeClr val="bg1"/>
              </a:solidFill>
              <a:effectLst/>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0B8097EB-B860-6E4A-972C-A3D297C23C3D}"/>
              </a:ext>
            </a:extLst>
          </p:cNvPr>
          <p:cNvSpPr/>
          <p:nvPr userDrawn="1"/>
        </p:nvSpPr>
        <p:spPr>
          <a:xfrm>
            <a:off x="7539285" y="4081780"/>
            <a:ext cx="3335020" cy="1090930"/>
          </a:xfrm>
          <a:prstGeom prst="roundRect">
            <a:avLst>
              <a:gd name="adj" fmla="val 61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ctr" anchorCtr="0" forceAA="0" compatLnSpc="1">
            <a:prstTxWarp prst="textNoShape">
              <a:avLst/>
            </a:prstTxWarp>
            <a:noAutofit/>
          </a:bodyPr>
          <a:lstStyle/>
          <a:p>
            <a:pPr algn="l">
              <a:spcBef>
                <a:spcPts val="200"/>
              </a:spcBef>
              <a:spcAft>
                <a:spcPts val="0"/>
              </a:spcAft>
            </a:pPr>
            <a:r>
              <a:rPr lang="en-GB" sz="2200" b="1" u="none" baseline="0">
                <a:solidFill>
                  <a:schemeClr val="bg1"/>
                </a:solidFill>
                <a:effectLst/>
                <a:ea typeface="Times New Roman" panose="02020603050405020304" pitchFamily="18" charset="0"/>
                <a:cs typeface="Times New Roman" panose="02020603050405020304" pitchFamily="18" charset="0"/>
              </a:rPr>
              <a:t>Box Example</a:t>
            </a:r>
            <a:endParaRPr lang="en-US" sz="2200" b="1" u="none" baseline="0">
              <a:solidFill>
                <a:schemeClr val="bg1"/>
              </a:solidFill>
              <a:effectLst/>
              <a:ea typeface="Times New Roman" panose="02020603050405020304" pitchFamily="18" charset="0"/>
              <a:cs typeface="Times New Roman" panose="02020603050405020304" pitchFamily="18" charset="0"/>
            </a:endParaRPr>
          </a:p>
          <a:p>
            <a:pPr algn="l">
              <a:spcAft>
                <a:spcPts val="0"/>
              </a:spcAft>
            </a:pPr>
            <a:r>
              <a:rPr lang="en-GB" sz="1100">
                <a:solidFill>
                  <a:schemeClr val="bg1"/>
                </a:solidFill>
                <a:effectLst/>
                <a:ea typeface="Calibri" panose="020F0502020204030204" pitchFamily="34" charset="0"/>
                <a:cs typeface="Times New Roman" panose="02020603050405020304" pitchFamily="18" charset="0"/>
              </a:rPr>
              <a:t>  </a:t>
            </a:r>
            <a:endParaRPr lang="en-US" sz="11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7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7EA3DE-B6F4-B94C-B4F1-2B7A0C42C320}"/>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5" name="Date Placeholder 3">
            <a:extLst>
              <a:ext uri="{FF2B5EF4-FFF2-40B4-BE49-F238E27FC236}">
                <a16:creationId xmlns:a16="http://schemas.microsoft.com/office/drawing/2014/main" id="{A9DC12F5-08AB-2344-BD14-C596E2EC1398}"/>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278829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AAEF-CED9-E445-9BEB-628A50937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6E41B2-1504-6D4F-97BC-D4F4A5619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EE2AA-57EF-EB46-8EC2-4944C8CFF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5CEBD8C-D4E5-B240-B9F1-8EACBA9D4467}"/>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19C978BA-FEDB-C643-951F-41BBCF4FB540}"/>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423048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3FD04-7736-124D-BD71-13E153470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10679-103F-1B42-A557-7A38973FE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9A3B64-8C7F-5E4E-84A7-2907244EC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31A073B8-72A3-4447-B947-AE1D5CF07DD9}"/>
              </a:ext>
            </a:extLst>
          </p:cNvPr>
          <p:cNvSpPr>
            <a:spLocks noGrp="1"/>
          </p:cNvSpPr>
          <p:nvPr>
            <p:ph type="dt" sz="half" idx="2"/>
          </p:nvPr>
        </p:nvSpPr>
        <p:spPr>
          <a:xfrm>
            <a:off x="1440366" y="6356350"/>
            <a:ext cx="6643867" cy="365125"/>
          </a:xfrm>
          <a:prstGeom prst="rect">
            <a:avLst/>
          </a:prstGeom>
        </p:spPr>
        <p:txBody>
          <a:bodyPr anchor="ctr" anchorCtr="0"/>
          <a:lstStyle>
            <a:lvl1pPr algn="l">
              <a:defRPr lang="en-US" sz="1000" b="0" i="0" smtClean="0">
                <a:solidFill>
                  <a:schemeClr val="tx1"/>
                </a:solidFill>
                <a:effectLst/>
              </a:defRPr>
            </a:lvl1pPr>
          </a:lstStyle>
          <a:p>
            <a:r>
              <a:rPr lang="en-US"/>
              <a:t>The CLEAR-X project has received funding from the European Union’s Horizon 2020 research and innovation </a:t>
            </a:r>
            <a:r>
              <a:rPr lang="en-US" err="1"/>
              <a:t>programme</a:t>
            </a:r>
            <a:r>
              <a:rPr lang="en-US"/>
              <a:t> under grant agreement No. 101033682.</a:t>
            </a:r>
          </a:p>
        </p:txBody>
      </p:sp>
      <p:pic>
        <p:nvPicPr>
          <p:cNvPr id="10" name="Picture 9">
            <a:extLst>
              <a:ext uri="{FF2B5EF4-FFF2-40B4-BE49-F238E27FC236}">
                <a16:creationId xmlns:a16="http://schemas.microsoft.com/office/drawing/2014/main" id="{3F855856-B35E-C84C-8AE1-8A8C127FFB0D}"/>
              </a:ext>
            </a:extLst>
          </p:cNvPr>
          <p:cNvPicPr>
            <a:picLocks noChangeAspect="1"/>
          </p:cNvPicPr>
          <p:nvPr userDrawn="1"/>
        </p:nvPicPr>
        <p:blipFill>
          <a:blip r:embed="rId14"/>
          <a:stretch>
            <a:fillRect/>
          </a:stretch>
        </p:blipFill>
        <p:spPr>
          <a:xfrm>
            <a:off x="838199" y="6386512"/>
            <a:ext cx="457200" cy="304800"/>
          </a:xfrm>
          <a:prstGeom prst="rect">
            <a:avLst/>
          </a:prstGeom>
        </p:spPr>
      </p:pic>
    </p:spTree>
    <p:extLst>
      <p:ext uri="{BB962C8B-B14F-4D97-AF65-F5344CB8AC3E}">
        <p14:creationId xmlns:p14="http://schemas.microsoft.com/office/powerpoint/2010/main" val="329945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1A_5892B59C.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slide" Target="slide3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hyperlink" Target="https://www.beuc.eu/sites/default/files/publications/BEUC-X-2023-039_How_to_make_Energy_Performance_Certificates_%20fit_for_heat_pumps.pdf"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incodias.elpais.com/cincodias/2021/10/06/economia/1633517460_710219.html"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lear-x.eu/"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9B53-C77D-6444-987F-F3A0ACD0D8C3}"/>
              </a:ext>
            </a:extLst>
          </p:cNvPr>
          <p:cNvSpPr>
            <a:spLocks noGrp="1"/>
          </p:cNvSpPr>
          <p:nvPr>
            <p:ph type="ctrTitle"/>
          </p:nvPr>
        </p:nvSpPr>
        <p:spPr>
          <a:xfrm>
            <a:off x="351802" y="2024309"/>
            <a:ext cx="6501925" cy="3077530"/>
          </a:xfrm>
        </p:spPr>
        <p:txBody>
          <a:bodyPr>
            <a:normAutofit/>
          </a:bodyPr>
          <a:lstStyle/>
          <a:p>
            <a:r>
              <a:rPr lang="en-US">
                <a:solidFill>
                  <a:schemeClr val="accent4"/>
                </a:solidFill>
                <a:cs typeface="Calibri"/>
              </a:rPr>
              <a:t>Hurdle Race: </a:t>
            </a:r>
            <a:r>
              <a:rPr lang="en-US" sz="4900">
                <a:cs typeface="Calibri"/>
              </a:rPr>
              <a:t>Jumping the hurdles to renewables installations in the home</a:t>
            </a:r>
            <a:endParaRPr lang="en-US" sz="4900"/>
          </a:p>
        </p:txBody>
      </p:sp>
      <p:sp>
        <p:nvSpPr>
          <p:cNvPr id="3" name="Subtitle 2">
            <a:extLst>
              <a:ext uri="{FF2B5EF4-FFF2-40B4-BE49-F238E27FC236}">
                <a16:creationId xmlns:a16="http://schemas.microsoft.com/office/drawing/2014/main" id="{D8A8E46B-0C4A-D643-9FD0-63AA21ED2A53}"/>
              </a:ext>
            </a:extLst>
          </p:cNvPr>
          <p:cNvSpPr>
            <a:spLocks noGrp="1"/>
          </p:cNvSpPr>
          <p:nvPr>
            <p:ph type="subTitle" idx="1"/>
          </p:nvPr>
        </p:nvSpPr>
        <p:spPr>
          <a:xfrm>
            <a:off x="838913" y="5664630"/>
            <a:ext cx="2818687" cy="513276"/>
          </a:xfrm>
        </p:spPr>
        <p:txBody>
          <a:bodyPr vert="horz" lIns="91440" tIns="45720" rIns="91440" bIns="45720" rtlCol="0" anchor="t">
            <a:normAutofit/>
          </a:bodyPr>
          <a:lstStyle/>
          <a:p>
            <a:r>
              <a:rPr lang="en-US" dirty="0">
                <a:cs typeface="Calibri"/>
              </a:rPr>
              <a:t>energy@beuc.eu</a:t>
            </a:r>
            <a:endParaRPr lang="en-US" dirty="0"/>
          </a:p>
        </p:txBody>
      </p:sp>
      <p:sp>
        <p:nvSpPr>
          <p:cNvPr id="4" name="Date Placeholder 3">
            <a:extLst>
              <a:ext uri="{FF2B5EF4-FFF2-40B4-BE49-F238E27FC236}">
                <a16:creationId xmlns:a16="http://schemas.microsoft.com/office/drawing/2014/main" id="{E3D140E3-C7B5-AB48-A391-23745C242A74}"/>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effectLst/>
              </a:defRPr>
            </a:lvl1pPr>
          </a:lstStyle>
          <a:p>
            <a:r>
              <a:rPr lang="en-US"/>
              <a:t>The CLEAR-X project has received funding from the European Union’s Horizon 2020 research and innovation </a:t>
            </a:r>
            <a:r>
              <a:rPr lang="en-US" err="1"/>
              <a:t>programme</a:t>
            </a:r>
            <a:r>
              <a:rPr lang="en-US"/>
              <a:t> under grant agreement No. 101033682.</a:t>
            </a:r>
          </a:p>
        </p:txBody>
      </p:sp>
      <p:pic>
        <p:nvPicPr>
          <p:cNvPr id="8" name="Picture 7" descr="A picture containing footwear, person&#10;&#10;Description automatically generated">
            <a:extLst>
              <a:ext uri="{FF2B5EF4-FFF2-40B4-BE49-F238E27FC236}">
                <a16:creationId xmlns:a16="http://schemas.microsoft.com/office/drawing/2014/main" id="{20271BC2-5E74-A0A3-AFD7-694C1E789B9A}"/>
              </a:ext>
            </a:extLst>
          </p:cNvPr>
          <p:cNvPicPr>
            <a:picLocks noChangeAspect="1"/>
          </p:cNvPicPr>
          <p:nvPr/>
        </p:nvPicPr>
        <p:blipFill>
          <a:blip r:embed="rId2"/>
          <a:stretch>
            <a:fillRect/>
          </a:stretch>
        </p:blipFill>
        <p:spPr>
          <a:xfrm>
            <a:off x="6853727" y="1619471"/>
            <a:ext cx="5223554" cy="3482368"/>
          </a:xfrm>
          <a:prstGeom prst="rect">
            <a:avLst/>
          </a:prstGeom>
        </p:spPr>
      </p:pic>
    </p:spTree>
    <p:extLst>
      <p:ext uri="{BB962C8B-B14F-4D97-AF65-F5344CB8AC3E}">
        <p14:creationId xmlns:p14="http://schemas.microsoft.com/office/powerpoint/2010/main" val="123579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3: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OK! BEUC is calling for governments to provide lists of verified and reliable installers for renewables to make it easier for consumers to find one. </a:t>
            </a:r>
          </a:p>
          <a:p>
            <a:pPr marL="0" indent="0" algn="ctr">
              <a:buNone/>
            </a:pPr>
            <a:r>
              <a:rPr lang="en-US">
                <a:solidFill>
                  <a:schemeClr val="accent5"/>
                </a:solidFill>
              </a:rPr>
              <a:t>But if you can figure this out by yourself, you can </a:t>
            </a:r>
            <a:r>
              <a:rPr lang="en-US">
                <a:solidFill>
                  <a:schemeClr val="accent5"/>
                </a:solidFill>
                <a:hlinkClick r:id="rId2" action="ppaction://hlinksldjump"/>
              </a:rPr>
              <a:t>go straight to the next one!</a:t>
            </a: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spTree>
    <p:extLst>
      <p:ext uri="{BB962C8B-B14F-4D97-AF65-F5344CB8AC3E}">
        <p14:creationId xmlns:p14="http://schemas.microsoft.com/office/powerpoint/2010/main" val="349132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3: </a:t>
            </a:r>
            <a:br>
              <a:rPr lang="en-US">
                <a:solidFill>
                  <a:schemeClr val="accent3"/>
                </a:solidFill>
              </a:rPr>
            </a:br>
            <a:r>
              <a:rPr lang="en-US">
                <a:solidFill>
                  <a:schemeClr val="accent3"/>
                </a:solidFill>
              </a:rPr>
              <a:t>You need help</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334473"/>
          </a:xfrm>
        </p:spPr>
        <p:txBody>
          <a:bodyPr vert="horz" lIns="91440" tIns="45720" rIns="91440" bIns="45720" rtlCol="0" anchor="t">
            <a:normAutofit/>
          </a:bodyPr>
          <a:lstStyle/>
          <a:p>
            <a:pPr marL="0" indent="0" algn="ctr">
              <a:buNone/>
            </a:pPr>
            <a:r>
              <a:rPr lang="en-US">
                <a:solidFill>
                  <a:schemeClr val="accent5"/>
                </a:solidFill>
              </a:rPr>
              <a:t>It can be hard to find a reliable installer. </a:t>
            </a:r>
          </a:p>
          <a:p>
            <a:pPr marL="0" indent="0" algn="ctr">
              <a:buNone/>
            </a:pPr>
            <a:r>
              <a:rPr lang="en-US">
                <a:solidFill>
                  <a:schemeClr val="accent5"/>
                </a:solidFill>
              </a:rPr>
              <a:t>Under the CLEAR-X project, we’re calling for </a:t>
            </a:r>
            <a:r>
              <a:rPr lang="en-US">
                <a:solidFill>
                  <a:schemeClr val="accent2">
                    <a:lumMod val="60000"/>
                    <a:lumOff val="40000"/>
                  </a:schemeClr>
                </a:solidFill>
              </a:rPr>
              <a:t>a list of certified installers</a:t>
            </a:r>
            <a:r>
              <a:rPr lang="en-US">
                <a:solidFill>
                  <a:schemeClr val="accent5"/>
                </a:solidFill>
              </a:rPr>
              <a:t> to be updated annually by the state, with real entry requirements to make the list. </a:t>
            </a:r>
          </a:p>
          <a:p>
            <a:pPr algn="ctr">
              <a:buFontTx/>
              <a:buChar char="-"/>
            </a:pP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sp>
        <p:nvSpPr>
          <p:cNvPr id="7" name="TextBox 6">
            <a:extLst>
              <a:ext uri="{FF2B5EF4-FFF2-40B4-BE49-F238E27FC236}">
                <a16:creationId xmlns:a16="http://schemas.microsoft.com/office/drawing/2014/main" id="{7D30E0D5-7A18-34F8-2285-EEEFEF963661}"/>
              </a:ext>
            </a:extLst>
          </p:cNvPr>
          <p:cNvSpPr txBox="1"/>
          <p:nvPr/>
        </p:nvSpPr>
        <p:spPr>
          <a:xfrm>
            <a:off x="7103753" y="5380266"/>
            <a:ext cx="3768696" cy="461665"/>
          </a:xfrm>
          <a:prstGeom prst="rect">
            <a:avLst/>
          </a:prstGeom>
          <a:noFill/>
        </p:spPr>
        <p:txBody>
          <a:bodyPr wrap="square" rtlCol="0">
            <a:spAutoFit/>
          </a:bodyPr>
          <a:lstStyle/>
          <a:p>
            <a:r>
              <a:rPr lang="fr-BE" sz="2400">
                <a:hlinkClick r:id="rId2" action="ppaction://hlinksldjump"/>
              </a:rPr>
              <a:t>It’s time for the </a:t>
            </a:r>
            <a:r>
              <a:rPr lang="fr-BE" sz="2400" err="1">
                <a:hlinkClick r:id="rId2" action="ppaction://hlinksldjump"/>
              </a:rPr>
              <a:t>next</a:t>
            </a:r>
            <a:r>
              <a:rPr lang="fr-BE" sz="2400">
                <a:hlinkClick r:id="rId2" action="ppaction://hlinksldjump"/>
              </a:rPr>
              <a:t> </a:t>
            </a:r>
            <a:r>
              <a:rPr lang="fr-BE" sz="2400" err="1">
                <a:hlinkClick r:id="rId2" action="ppaction://hlinksldjump"/>
              </a:rPr>
              <a:t>hurdle</a:t>
            </a:r>
            <a:r>
              <a:rPr lang="fr-BE" sz="2400">
                <a:hlinkClick r:id="rId2" action="ppaction://hlinksldjump"/>
              </a:rPr>
              <a:t>!</a:t>
            </a:r>
            <a:endParaRPr lang="en-IE" sz="2400"/>
          </a:p>
        </p:txBody>
      </p:sp>
      <p:pic>
        <p:nvPicPr>
          <p:cNvPr id="6" name="Picture 5" descr="A person falling over a hurdle&#10;&#10;Description automatically generated with medium confidence">
            <a:extLst>
              <a:ext uri="{FF2B5EF4-FFF2-40B4-BE49-F238E27FC236}">
                <a16:creationId xmlns:a16="http://schemas.microsoft.com/office/drawing/2014/main" id="{F6D78B05-314A-32A4-EE2A-2039D8AD867E}"/>
              </a:ext>
            </a:extLst>
          </p:cNvPr>
          <p:cNvPicPr>
            <a:picLocks noChangeAspect="1"/>
          </p:cNvPicPr>
          <p:nvPr/>
        </p:nvPicPr>
        <p:blipFill>
          <a:blip r:embed="rId3"/>
          <a:stretch>
            <a:fillRect/>
          </a:stretch>
        </p:blipFill>
        <p:spPr>
          <a:xfrm>
            <a:off x="7566136" y="2130507"/>
            <a:ext cx="3589284" cy="2392856"/>
          </a:xfrm>
          <a:prstGeom prst="rect">
            <a:avLst/>
          </a:prstGeom>
        </p:spPr>
      </p:pic>
    </p:spTree>
    <p:extLst>
      <p:ext uri="{BB962C8B-B14F-4D97-AF65-F5344CB8AC3E}">
        <p14:creationId xmlns:p14="http://schemas.microsoft.com/office/powerpoint/2010/main" val="192532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Fourth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dirty="0">
                <a:solidFill>
                  <a:schemeClr val="accent5"/>
                </a:solidFill>
              </a:rPr>
              <a:t>While prices change depending on many variables, </a:t>
            </a:r>
            <a:r>
              <a:rPr lang="en-US" dirty="0">
                <a:solidFill>
                  <a:schemeClr val="accent2"/>
                </a:solidFill>
              </a:rPr>
              <a:t>solar panels will cost you several thousand euros </a:t>
            </a:r>
            <a:r>
              <a:rPr lang="en-US" dirty="0">
                <a:solidFill>
                  <a:schemeClr val="accent5"/>
                </a:solidFill>
              </a:rPr>
              <a:t>to install. How do you feel about that?</a:t>
            </a:r>
          </a:p>
          <a:p>
            <a:pPr algn="ctr"/>
            <a:r>
              <a:rPr lang="en-US" dirty="0">
                <a:solidFill>
                  <a:schemeClr val="accent6">
                    <a:lumMod val="40000"/>
                    <a:lumOff val="60000"/>
                  </a:schemeClr>
                </a:solidFill>
                <a:hlinkClick r:id="rId2" action="ppaction://hlinksldjump"/>
              </a:rPr>
              <a:t>That’s fine, I’ll take a subsidy (grant)</a:t>
            </a:r>
            <a:endParaRPr lang="en-US" dirty="0">
              <a:solidFill>
                <a:schemeClr val="accent6">
                  <a:lumMod val="40000"/>
                  <a:lumOff val="60000"/>
                </a:schemeClr>
              </a:solidFill>
            </a:endParaRPr>
          </a:p>
          <a:p>
            <a:pPr algn="ctr"/>
            <a:r>
              <a:rPr lang="en-US" dirty="0">
                <a:solidFill>
                  <a:schemeClr val="accent3"/>
                </a:solidFill>
                <a:hlinkClick r:id="rId3" action="ppaction://hlinksldjump"/>
              </a:rPr>
              <a:t>I need a subsidy and a loan</a:t>
            </a:r>
            <a:endParaRPr lang="en-US" dirty="0">
              <a:solidFill>
                <a:schemeClr val="accent3"/>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7614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fontScale="90000"/>
          </a:bodyPr>
          <a:lstStyle/>
          <a:p>
            <a:r>
              <a:rPr lang="en-US">
                <a:solidFill>
                  <a:schemeClr val="accent3"/>
                </a:solidFill>
              </a:rPr>
              <a:t>Solar panels 4: You want a subsidy</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a:bodyPr>
          <a:lstStyle/>
          <a:p>
            <a:pPr marL="0" indent="0" algn="ctr">
              <a:buNone/>
            </a:pPr>
            <a:r>
              <a:rPr lang="en-US">
                <a:solidFill>
                  <a:schemeClr val="accent5"/>
                </a:solidFill>
              </a:rPr>
              <a:t>Most Member States now have subsidies available for solar panels.</a:t>
            </a:r>
          </a:p>
          <a:p>
            <a:pPr marL="0" indent="0" algn="ctr">
              <a:buNone/>
            </a:pPr>
            <a:r>
              <a:rPr lang="en-US">
                <a:solidFill>
                  <a:schemeClr val="accent5"/>
                </a:solidFill>
              </a:rPr>
              <a:t> In Slovenia, </a:t>
            </a:r>
            <a:r>
              <a:rPr lang="en-US">
                <a:solidFill>
                  <a:schemeClr val="accent3"/>
                </a:solidFill>
              </a:rPr>
              <a:t>“tripartite contracts” </a:t>
            </a:r>
            <a:r>
              <a:rPr lang="en-US">
                <a:solidFill>
                  <a:schemeClr val="accent5"/>
                </a:solidFill>
              </a:rPr>
              <a:t>between the buyer, the installer and the state Eco Fund cover the entire cost of installations </a:t>
            </a:r>
            <a:r>
              <a:rPr lang="en-US">
                <a:solidFill>
                  <a:schemeClr val="accent2"/>
                </a:solidFill>
              </a:rPr>
              <a:t>for low income consumers </a:t>
            </a:r>
            <a:r>
              <a:rPr lang="en-US">
                <a:solidFill>
                  <a:schemeClr val="accent5"/>
                </a:solidFill>
              </a:rPr>
              <a:t>– something which should be replicated by other Member States to </a:t>
            </a:r>
            <a:r>
              <a:rPr lang="en-US">
                <a:solidFill>
                  <a:schemeClr val="accent1">
                    <a:lumMod val="60000"/>
                    <a:lumOff val="40000"/>
                  </a:schemeClr>
                </a:solidFill>
              </a:rPr>
              <a:t>ensure everyone has access to renewable energy</a:t>
            </a:r>
            <a:r>
              <a:rPr lang="en-US">
                <a:solidFill>
                  <a:schemeClr val="accent5"/>
                </a:solidFill>
              </a:rPr>
              <a:t>.</a:t>
            </a:r>
            <a:endParaRPr lang="en-US">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2"/>
          <a:stretch>
            <a:fillRect/>
          </a:stretch>
        </p:blipFill>
        <p:spPr>
          <a:xfrm>
            <a:off x="8044404" y="1944156"/>
            <a:ext cx="3308746" cy="2205830"/>
          </a:xfrm>
          <a:prstGeom prst="rect">
            <a:avLst/>
          </a:prstGeom>
        </p:spPr>
      </p:pic>
      <p:sp>
        <p:nvSpPr>
          <p:cNvPr id="4" name="TextBox 3">
            <a:extLst>
              <a:ext uri="{FF2B5EF4-FFF2-40B4-BE49-F238E27FC236}">
                <a16:creationId xmlns:a16="http://schemas.microsoft.com/office/drawing/2014/main" id="{69A93ED3-E97A-827B-80C1-DE368E19B829}"/>
              </a:ext>
            </a:extLst>
          </p:cNvPr>
          <p:cNvSpPr txBox="1"/>
          <p:nvPr/>
        </p:nvSpPr>
        <p:spPr>
          <a:xfrm>
            <a:off x="7458075" y="5133975"/>
            <a:ext cx="3981450" cy="369332"/>
          </a:xfrm>
          <a:prstGeom prst="rect">
            <a:avLst/>
          </a:prstGeom>
          <a:noFill/>
        </p:spPr>
        <p:txBody>
          <a:bodyPr wrap="square" rtlCol="0">
            <a:spAutoFit/>
          </a:bodyPr>
          <a:lstStyle/>
          <a:p>
            <a:r>
              <a:rPr lang="fr-BE">
                <a:hlinkClick r:id="rId3" action="ppaction://hlinksldjump"/>
              </a:rPr>
              <a:t>Move to the </a:t>
            </a:r>
            <a:r>
              <a:rPr lang="fr-BE" err="1">
                <a:hlinkClick r:id="rId3" action="ppaction://hlinksldjump"/>
              </a:rPr>
              <a:t>next</a:t>
            </a:r>
            <a:r>
              <a:rPr lang="fr-BE">
                <a:hlinkClick r:id="rId3" action="ppaction://hlinksldjump"/>
              </a:rPr>
              <a:t> </a:t>
            </a:r>
            <a:r>
              <a:rPr lang="fr-BE" err="1">
                <a:hlinkClick r:id="rId3" action="ppaction://hlinksldjump"/>
              </a:rPr>
              <a:t>hurdle</a:t>
            </a:r>
            <a:r>
              <a:rPr lang="fr-BE"/>
              <a:t>!</a:t>
            </a:r>
            <a:endParaRPr lang="en-IE"/>
          </a:p>
        </p:txBody>
      </p:sp>
    </p:spTree>
    <p:extLst>
      <p:ext uri="{BB962C8B-B14F-4D97-AF65-F5344CB8AC3E}">
        <p14:creationId xmlns:p14="http://schemas.microsoft.com/office/powerpoint/2010/main" val="243100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4: You need a loan</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Middle-income consumers are less likely to need subsidies, but they might need loans to help with the upfront costs.</a:t>
            </a:r>
          </a:p>
          <a:p>
            <a:pPr marL="0" indent="0" algn="ctr">
              <a:buNone/>
            </a:pPr>
            <a:r>
              <a:rPr lang="en-US">
                <a:solidFill>
                  <a:schemeClr val="accent5"/>
                </a:solidFill>
              </a:rPr>
              <a:t>Financial instruments like “on-bill schemes” can help the consumer to pay the bill back in monthly instalments.</a:t>
            </a:r>
          </a:p>
          <a:p>
            <a:pPr marL="0" indent="0" algn="ctr">
              <a:buNone/>
            </a:pPr>
            <a:endParaRPr lang="en-US">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sp>
        <p:nvSpPr>
          <p:cNvPr id="4" name="TextBox 3">
            <a:extLst>
              <a:ext uri="{FF2B5EF4-FFF2-40B4-BE49-F238E27FC236}">
                <a16:creationId xmlns:a16="http://schemas.microsoft.com/office/drawing/2014/main" id="{B73D03F1-F1C4-7A75-8B7D-24AB06E4A49A}"/>
              </a:ext>
            </a:extLst>
          </p:cNvPr>
          <p:cNvSpPr txBox="1"/>
          <p:nvPr/>
        </p:nvSpPr>
        <p:spPr>
          <a:xfrm>
            <a:off x="7708052" y="5133975"/>
            <a:ext cx="3981450" cy="369332"/>
          </a:xfrm>
          <a:prstGeom prst="rect">
            <a:avLst/>
          </a:prstGeom>
          <a:noFill/>
        </p:spPr>
        <p:txBody>
          <a:bodyPr wrap="square" rtlCol="0">
            <a:spAutoFit/>
          </a:bodyPr>
          <a:lstStyle/>
          <a:p>
            <a:r>
              <a:rPr lang="fr-BE">
                <a:hlinkClick r:id="rId4" action="ppaction://hlinksldjump"/>
              </a:rPr>
              <a:t>Move to the </a:t>
            </a:r>
            <a:r>
              <a:rPr lang="fr-BE" err="1">
                <a:hlinkClick r:id="rId4" action="ppaction://hlinksldjump"/>
              </a:rPr>
              <a:t>next</a:t>
            </a:r>
            <a:r>
              <a:rPr lang="fr-BE">
                <a:hlinkClick r:id="rId4" action="ppaction://hlinksldjump"/>
              </a:rPr>
              <a:t> </a:t>
            </a:r>
            <a:r>
              <a:rPr lang="fr-BE" err="1">
                <a:hlinkClick r:id="rId4" action="ppaction://hlinksldjump"/>
              </a:rPr>
              <a:t>hurdle</a:t>
            </a:r>
            <a:r>
              <a:rPr lang="fr-BE">
                <a:hlinkClick r:id="rId4" action="ppaction://hlinksldjump"/>
              </a:rPr>
              <a:t>!</a:t>
            </a:r>
            <a:endParaRPr lang="en-IE"/>
          </a:p>
        </p:txBody>
      </p:sp>
    </p:spTree>
    <p:extLst>
      <p:ext uri="{BB962C8B-B14F-4D97-AF65-F5344CB8AC3E}">
        <p14:creationId xmlns:p14="http://schemas.microsoft.com/office/powerpoint/2010/main" val="148600975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STOP!</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You’ve been held up – the application process for a new grid connection can be slow, especially in countries that lack grid infrastructure. </a:t>
            </a:r>
          </a:p>
          <a:p>
            <a:pPr algn="ctr"/>
            <a:r>
              <a:rPr lang="en-US">
                <a:solidFill>
                  <a:schemeClr val="accent2">
                    <a:lumMod val="60000"/>
                    <a:lumOff val="40000"/>
                  </a:schemeClr>
                </a:solidFill>
                <a:hlinkClick r:id="rId2" action="ppaction://hlinksldjump"/>
              </a:rPr>
              <a:t>That’s OK, I can wait</a:t>
            </a:r>
            <a:endParaRPr lang="en-US">
              <a:solidFill>
                <a:schemeClr val="accent2">
                  <a:lumMod val="60000"/>
                  <a:lumOff val="40000"/>
                </a:schemeClr>
              </a:solidFill>
            </a:endParaRPr>
          </a:p>
          <a:p>
            <a:pPr algn="ctr"/>
            <a:r>
              <a:rPr lang="en-US">
                <a:solidFill>
                  <a:schemeClr val="accent3"/>
                </a:solidFill>
                <a:hlinkClick r:id="rId2" action="ppaction://hlinksldjump"/>
              </a:rPr>
              <a:t>Lobby your government to speed up the application process</a:t>
            </a:r>
            <a:endParaRPr lang="en-US">
              <a:solidFill>
                <a:schemeClr val="accent3"/>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7" name="Picture 6" descr="A stop sign with blue sky&#10;&#10;Description automatically generated with low confidence">
            <a:extLst>
              <a:ext uri="{FF2B5EF4-FFF2-40B4-BE49-F238E27FC236}">
                <a16:creationId xmlns:a16="http://schemas.microsoft.com/office/drawing/2014/main" id="{7AE80EA0-7812-AF44-256E-0B4D7F2A6A3D}"/>
              </a:ext>
            </a:extLst>
          </p:cNvPr>
          <p:cNvPicPr>
            <a:picLocks noChangeAspect="1"/>
          </p:cNvPicPr>
          <p:nvPr/>
        </p:nvPicPr>
        <p:blipFill>
          <a:blip r:embed="rId3"/>
          <a:stretch>
            <a:fillRect/>
          </a:stretch>
        </p:blipFill>
        <p:spPr>
          <a:xfrm>
            <a:off x="7858404" y="1807566"/>
            <a:ext cx="3175716" cy="2116317"/>
          </a:xfrm>
          <a:prstGeom prst="rect">
            <a:avLst/>
          </a:prstGeom>
        </p:spPr>
      </p:pic>
    </p:spTree>
    <p:extLst>
      <p:ext uri="{BB962C8B-B14F-4D97-AF65-F5344CB8AC3E}">
        <p14:creationId xmlns:p14="http://schemas.microsoft.com/office/powerpoint/2010/main" val="120059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Fifth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a:bodyPr>
          <a:lstStyle/>
          <a:p>
            <a:pPr marL="0" indent="0" algn="ctr">
              <a:buNone/>
            </a:pPr>
            <a:r>
              <a:rPr lang="en-US">
                <a:solidFill>
                  <a:schemeClr val="accent5"/>
                </a:solidFill>
              </a:rPr>
              <a:t>You’ve found a few installers, but they’re fully booked until March 2024. </a:t>
            </a:r>
          </a:p>
          <a:p>
            <a:pPr marL="0" indent="0" algn="ctr">
              <a:buNone/>
            </a:pPr>
            <a:r>
              <a:rPr lang="en-US">
                <a:solidFill>
                  <a:schemeClr val="accent5"/>
                </a:solidFill>
              </a:rPr>
              <a:t>The good news: Under the new Renewable Energy Directive, Member States have to create training </a:t>
            </a:r>
            <a:r>
              <a:rPr lang="en-US" err="1">
                <a:solidFill>
                  <a:schemeClr val="accent5"/>
                </a:solidFill>
              </a:rPr>
              <a:t>programmes</a:t>
            </a:r>
            <a:r>
              <a:rPr lang="en-US">
                <a:solidFill>
                  <a:schemeClr val="accent5"/>
                </a:solidFill>
              </a:rPr>
              <a:t> for installers. </a:t>
            </a:r>
            <a:endParaRPr lang="en-US">
              <a:solidFill>
                <a:schemeClr val="accent5"/>
              </a:solidFill>
              <a:cs typeface="Calibri"/>
            </a:endParaRPr>
          </a:p>
          <a:p>
            <a:pPr algn="ctr"/>
            <a:r>
              <a:rPr lang="en-US">
                <a:solidFill>
                  <a:srgbClr val="00B0F0"/>
                </a:solidFill>
                <a:hlinkClick r:id="rId2" action="ppaction://hlinksldjump"/>
              </a:rPr>
              <a:t>Encourage your government to also reskill professionals already in the field, and run to the finish line!</a:t>
            </a:r>
            <a:endParaRPr lang="en-US">
              <a:solidFill>
                <a:srgbClr val="00B0F0"/>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3"/>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63290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a:t>
            </a:r>
            <a:br>
              <a:rPr lang="en-US"/>
            </a:br>
            <a:r>
              <a:rPr lang="en-US">
                <a:solidFill>
                  <a:schemeClr val="accent3"/>
                </a:solidFill>
              </a:rPr>
              <a:t>Congrats!</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266552"/>
          </a:xfrm>
        </p:spPr>
        <p:txBody>
          <a:bodyPr vert="horz" lIns="91440" tIns="45720" rIns="91440" bIns="45720" rtlCol="0" anchor="t">
            <a:normAutofit/>
          </a:bodyPr>
          <a:lstStyle/>
          <a:p>
            <a:pPr marL="0" indent="0" algn="ctr">
              <a:buNone/>
            </a:pPr>
            <a:r>
              <a:rPr lang="en-US">
                <a:solidFill>
                  <a:schemeClr val="accent3"/>
                </a:solidFill>
              </a:rPr>
              <a:t>Congratulations, </a:t>
            </a:r>
            <a:r>
              <a:rPr lang="en-US">
                <a:solidFill>
                  <a:schemeClr val="accent5"/>
                </a:solidFill>
              </a:rPr>
              <a:t>you successfully installed solar panels on your home! </a:t>
            </a:r>
            <a:r>
              <a:rPr lang="en-US">
                <a:solidFill>
                  <a:schemeClr val="accent3"/>
                </a:solidFill>
              </a:rPr>
              <a:t>As you’ve seen, it is not always an easy route, but with EU and national ambition, it is getting easier. </a:t>
            </a:r>
          </a:p>
          <a:p>
            <a:pPr marL="0" indent="0" algn="ctr">
              <a:buNone/>
            </a:pPr>
            <a:r>
              <a:rPr lang="en-US">
                <a:solidFill>
                  <a:schemeClr val="accent2"/>
                </a:solidFill>
              </a:rPr>
              <a:t>Thanks for playing!</a:t>
            </a: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9" name="Picture 8" descr="A person standing on a podium&#10;&#10;Description automatically generated with low confidence">
            <a:extLst>
              <a:ext uri="{FF2B5EF4-FFF2-40B4-BE49-F238E27FC236}">
                <a16:creationId xmlns:a16="http://schemas.microsoft.com/office/drawing/2014/main" id="{76BD863B-5B30-7D24-5FDF-F5D7DC0EE510}"/>
              </a:ext>
            </a:extLst>
          </p:cNvPr>
          <p:cNvPicPr>
            <a:picLocks noChangeAspect="1"/>
          </p:cNvPicPr>
          <p:nvPr/>
        </p:nvPicPr>
        <p:blipFill>
          <a:blip r:embed="rId2"/>
          <a:stretch>
            <a:fillRect/>
          </a:stretch>
        </p:blipFill>
        <p:spPr>
          <a:xfrm>
            <a:off x="8136556" y="1821581"/>
            <a:ext cx="3048000" cy="3048000"/>
          </a:xfrm>
          <a:prstGeom prst="rect">
            <a:avLst/>
          </a:prstGeom>
        </p:spPr>
      </p:pic>
      <p:pic>
        <p:nvPicPr>
          <p:cNvPr id="10" name="Picture 9" descr="A house with solar panels on the roof&#10;&#10;Description automatically generated with medium confidence">
            <a:extLst>
              <a:ext uri="{FF2B5EF4-FFF2-40B4-BE49-F238E27FC236}">
                <a16:creationId xmlns:a16="http://schemas.microsoft.com/office/drawing/2014/main" id="{071502B5-2374-A73B-DD70-BDFDFAF8A238}"/>
              </a:ext>
            </a:extLst>
          </p:cNvPr>
          <p:cNvPicPr>
            <a:picLocks noChangeAspect="1"/>
          </p:cNvPicPr>
          <p:nvPr/>
        </p:nvPicPr>
        <p:blipFill>
          <a:blip r:embed="rId3"/>
          <a:stretch>
            <a:fillRect/>
          </a:stretch>
        </p:blipFill>
        <p:spPr>
          <a:xfrm>
            <a:off x="6039791" y="4574091"/>
            <a:ext cx="1455428" cy="1455428"/>
          </a:xfrm>
          <a:prstGeom prst="rect">
            <a:avLst/>
          </a:prstGeom>
        </p:spPr>
      </p:pic>
      <p:sp>
        <p:nvSpPr>
          <p:cNvPr id="4" name="TextBox 3">
            <a:extLst>
              <a:ext uri="{FF2B5EF4-FFF2-40B4-BE49-F238E27FC236}">
                <a16:creationId xmlns:a16="http://schemas.microsoft.com/office/drawing/2014/main" id="{4F29CA41-F1CF-3EF9-CA83-DB0D7A1D71E3}"/>
              </a:ext>
            </a:extLst>
          </p:cNvPr>
          <p:cNvSpPr txBox="1"/>
          <p:nvPr/>
        </p:nvSpPr>
        <p:spPr>
          <a:xfrm>
            <a:off x="8682864" y="5874655"/>
            <a:ext cx="847579" cy="369332"/>
          </a:xfrm>
          <a:prstGeom prst="rect">
            <a:avLst/>
          </a:prstGeom>
          <a:noFill/>
        </p:spPr>
        <p:txBody>
          <a:bodyPr wrap="square" rtlCol="0">
            <a:spAutoFit/>
          </a:bodyPr>
          <a:lstStyle/>
          <a:p>
            <a:r>
              <a:rPr lang="fr-BE" dirty="0">
                <a:hlinkClick r:id="rId4" action="ppaction://hlinksldjump"/>
              </a:rPr>
              <a:t>End</a:t>
            </a:r>
            <a:endParaRPr lang="en-IE" dirty="0"/>
          </a:p>
        </p:txBody>
      </p:sp>
      <p:sp>
        <p:nvSpPr>
          <p:cNvPr id="6" name="TextBox 5">
            <a:extLst>
              <a:ext uri="{FF2B5EF4-FFF2-40B4-BE49-F238E27FC236}">
                <a16:creationId xmlns:a16="http://schemas.microsoft.com/office/drawing/2014/main" id="{189159CD-810A-6D93-05BF-EE0E13ED81CC}"/>
              </a:ext>
            </a:extLst>
          </p:cNvPr>
          <p:cNvSpPr txBox="1"/>
          <p:nvPr/>
        </p:nvSpPr>
        <p:spPr>
          <a:xfrm>
            <a:off x="10621194" y="5861482"/>
            <a:ext cx="1120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5" action="ppaction://hlinksldjump"/>
              </a:rPr>
              <a:t>Restart</a:t>
            </a:r>
            <a:endParaRPr lang="en-US" dirty="0"/>
          </a:p>
        </p:txBody>
      </p:sp>
    </p:spTree>
    <p:extLst>
      <p:ext uri="{BB962C8B-B14F-4D97-AF65-F5344CB8AC3E}">
        <p14:creationId xmlns:p14="http://schemas.microsoft.com/office/powerpoint/2010/main" val="225630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Round 1</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best option for you is a heat pump! So here’s your first hurdle.</a:t>
            </a:r>
          </a:p>
          <a:p>
            <a:pPr marL="0" indent="0" algn="ctr">
              <a:buNone/>
            </a:pPr>
            <a:r>
              <a:rPr lang="en-US">
                <a:solidFill>
                  <a:schemeClr val="accent5"/>
                </a:solidFill>
              </a:rPr>
              <a:t>Which one of these sentences best reflects your living situation?</a:t>
            </a:r>
          </a:p>
          <a:p>
            <a:pPr algn="ctr"/>
            <a:r>
              <a:rPr lang="en-US">
                <a:solidFill>
                  <a:schemeClr val="accent2"/>
                </a:solidFill>
                <a:hlinkClick r:id="rId2" action="ppaction://hlinksldjump"/>
              </a:rPr>
              <a:t>I rent my home</a:t>
            </a:r>
            <a:endParaRPr lang="en-US">
              <a:solidFill>
                <a:schemeClr val="accent2"/>
              </a:solidFill>
            </a:endParaRPr>
          </a:p>
          <a:p>
            <a:pPr algn="ctr"/>
            <a:r>
              <a:rPr lang="en-US">
                <a:solidFill>
                  <a:schemeClr val="bg2"/>
                </a:solidFill>
                <a:hlinkClick r:id="rId3" action="ppaction://hlinksldjump"/>
              </a:rPr>
              <a:t> I am a homeowner</a:t>
            </a:r>
            <a:endParaRPr lang="en-US">
              <a:solidFill>
                <a:schemeClr val="bg2"/>
              </a:solidFill>
            </a:endParaRPr>
          </a:p>
          <a:p>
            <a:pPr marL="0" indent="0" algn="ctr">
              <a:buNone/>
            </a:pPr>
            <a:endParaRPr lang="en-US">
              <a:solidFill>
                <a:schemeClr val="accent4"/>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7" name="Picture 6" descr="A picture containing symbol, screenshot, logo, design&#10;&#10;Description automatically generated">
            <a:extLst>
              <a:ext uri="{FF2B5EF4-FFF2-40B4-BE49-F238E27FC236}">
                <a16:creationId xmlns:a16="http://schemas.microsoft.com/office/drawing/2014/main" id="{21BD33BB-2E20-3A3B-FCFE-9C7D87554053}"/>
              </a:ext>
            </a:extLst>
          </p:cNvPr>
          <p:cNvPicPr>
            <a:picLocks noChangeAspect="1"/>
          </p:cNvPicPr>
          <p:nvPr/>
        </p:nvPicPr>
        <p:blipFill>
          <a:blip r:embed="rId4"/>
          <a:stretch>
            <a:fillRect/>
          </a:stretch>
        </p:blipFill>
        <p:spPr>
          <a:xfrm>
            <a:off x="7414968" y="1871678"/>
            <a:ext cx="3525270" cy="3525270"/>
          </a:xfrm>
          <a:prstGeom prst="rect">
            <a:avLst/>
          </a:prstGeom>
        </p:spPr>
      </p:pic>
    </p:spTree>
    <p:extLst>
      <p:ext uri="{BB962C8B-B14F-4D97-AF65-F5344CB8AC3E}">
        <p14:creationId xmlns:p14="http://schemas.microsoft.com/office/powerpoint/2010/main" val="422531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Great! Installing a heat pump is much easier when you own your own property. </a:t>
            </a: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7896582" y="2135434"/>
            <a:ext cx="3308746" cy="2205830"/>
          </a:xfrm>
          <a:prstGeom prst="rect">
            <a:avLst/>
          </a:prstGeom>
        </p:spPr>
      </p:pic>
    </p:spTree>
    <p:extLst>
      <p:ext uri="{BB962C8B-B14F-4D97-AF65-F5344CB8AC3E}">
        <p14:creationId xmlns:p14="http://schemas.microsoft.com/office/powerpoint/2010/main" val="42537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First things first: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350920" y="1793004"/>
            <a:ext cx="5191408" cy="2556805"/>
          </a:xfrm>
        </p:spPr>
        <p:txBody>
          <a:bodyPr vert="horz" lIns="91440" tIns="45720" rIns="91440" bIns="45720" rtlCol="0" anchor="t">
            <a:normAutofit/>
          </a:bodyPr>
          <a:lstStyle/>
          <a:p>
            <a:pPr marL="0" indent="0" algn="ctr">
              <a:buNone/>
            </a:pPr>
            <a:r>
              <a:rPr lang="en-US">
                <a:solidFill>
                  <a:schemeClr val="accent5"/>
                </a:solidFill>
              </a:rPr>
              <a:t>So, you want to install renewables in your home! Great. </a:t>
            </a:r>
          </a:p>
          <a:p>
            <a:pPr marL="0" indent="0" algn="ctr">
              <a:buNone/>
            </a:pPr>
            <a:r>
              <a:rPr lang="en-US">
                <a:solidFill>
                  <a:schemeClr val="accent5"/>
                </a:solidFill>
              </a:rPr>
              <a:t>Let’s get started. </a:t>
            </a:r>
          </a:p>
          <a:p>
            <a:pPr marL="0" indent="0" algn="ctr">
              <a:buNone/>
            </a:pPr>
            <a:r>
              <a:rPr lang="en-US">
                <a:solidFill>
                  <a:schemeClr val="accent5"/>
                </a:solidFill>
              </a:rPr>
              <a:t>Finish the statement:</a:t>
            </a:r>
          </a:p>
          <a:p>
            <a:pPr marL="0" indent="0" algn="ctr">
              <a:buNone/>
            </a:pPr>
            <a:endParaRPr lang="en-US">
              <a:solidFill>
                <a:schemeClr val="accent5"/>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a:t>
            </a:r>
            <a:r>
              <a:rPr lang="en-US" err="1"/>
              <a:t>programme</a:t>
            </a:r>
            <a:r>
              <a:rPr lang="en-US"/>
              <a:t> under grant agreement No. 101033682.</a:t>
            </a:r>
          </a:p>
        </p:txBody>
      </p:sp>
      <p:sp>
        <p:nvSpPr>
          <p:cNvPr id="6" name="Content Placeholder 2">
            <a:extLst>
              <a:ext uri="{FF2B5EF4-FFF2-40B4-BE49-F238E27FC236}">
                <a16:creationId xmlns:a16="http://schemas.microsoft.com/office/drawing/2014/main" id="{2D452CA2-A299-248C-C6CB-233161707438}"/>
              </a:ext>
            </a:extLst>
          </p:cNvPr>
          <p:cNvSpPr txBox="1">
            <a:spLocks/>
          </p:cNvSpPr>
          <p:nvPr/>
        </p:nvSpPr>
        <p:spPr>
          <a:xfrm>
            <a:off x="6162392" y="2589932"/>
            <a:ext cx="5191408" cy="2667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bg2"/>
                </a:solidFill>
              </a:rPr>
              <a:t>“The most important thing for me is to…</a:t>
            </a:r>
          </a:p>
          <a:p>
            <a:pPr algn="ctr"/>
            <a:r>
              <a:rPr lang="en-US">
                <a:solidFill>
                  <a:schemeClr val="accent4"/>
                </a:solidFill>
                <a:hlinkClick r:id="rId2" action="ppaction://hlinksldjump"/>
              </a:rPr>
              <a:t>…produce and sell my own electricity”</a:t>
            </a:r>
            <a:endParaRPr lang="en-US">
              <a:solidFill>
                <a:schemeClr val="accent4"/>
              </a:solidFill>
            </a:endParaRPr>
          </a:p>
          <a:p>
            <a:pPr algn="ctr"/>
            <a:r>
              <a:rPr lang="en-US">
                <a:solidFill>
                  <a:schemeClr val="accent2"/>
                </a:solidFill>
                <a:hlinkClick r:id="rId3" action="ppaction://hlinksldjump"/>
              </a:rPr>
              <a:t>…heat my home using electricity”</a:t>
            </a:r>
            <a:endParaRPr lang="en-US">
              <a:solidFill>
                <a:schemeClr val="accent2"/>
              </a:solidFill>
            </a:endParaRPr>
          </a:p>
          <a:p>
            <a:pPr algn="ctr"/>
            <a:endParaRPr lang="en-US">
              <a:solidFill>
                <a:schemeClr val="accent4"/>
              </a:solidFill>
            </a:endParaRPr>
          </a:p>
        </p:txBody>
      </p:sp>
      <p:pic>
        <p:nvPicPr>
          <p:cNvPr id="11" name="Picture 10" descr="A picture containing clothing&#10;&#10;Description automatically generated">
            <a:extLst>
              <a:ext uri="{FF2B5EF4-FFF2-40B4-BE49-F238E27FC236}">
                <a16:creationId xmlns:a16="http://schemas.microsoft.com/office/drawing/2014/main" id="{620F5840-D0E2-1937-45FE-A62F0A229460}"/>
              </a:ext>
            </a:extLst>
          </p:cNvPr>
          <p:cNvPicPr>
            <a:picLocks noChangeAspect="1"/>
          </p:cNvPicPr>
          <p:nvPr/>
        </p:nvPicPr>
        <p:blipFill>
          <a:blip r:embed="rId4"/>
          <a:stretch>
            <a:fillRect/>
          </a:stretch>
        </p:blipFill>
        <p:spPr>
          <a:xfrm>
            <a:off x="2035590" y="3959993"/>
            <a:ext cx="1488332" cy="1488332"/>
          </a:xfrm>
          <a:prstGeom prst="rect">
            <a:avLst/>
          </a:prstGeom>
        </p:spPr>
      </p:pic>
    </p:spTree>
    <p:extLst>
      <p:ext uri="{BB962C8B-B14F-4D97-AF65-F5344CB8AC3E}">
        <p14:creationId xmlns:p14="http://schemas.microsoft.com/office/powerpoint/2010/main" val="416569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lnSpcReduction="10000"/>
          </a:bodyPr>
          <a:lstStyle/>
          <a:p>
            <a:pPr marL="0" indent="0" algn="ctr">
              <a:buNone/>
            </a:pPr>
            <a:r>
              <a:rPr lang="en-US">
                <a:solidFill>
                  <a:schemeClr val="accent5"/>
                </a:solidFill>
              </a:rPr>
              <a:t>Ouch! Even though tenants make up 50% of the population in some EU countries, </a:t>
            </a:r>
            <a:r>
              <a:rPr lang="en-US">
                <a:solidFill>
                  <a:schemeClr val="accent3"/>
                </a:solidFill>
              </a:rPr>
              <a:t>renting is a major obstacle to switching your heating solution</a:t>
            </a:r>
            <a:r>
              <a:rPr lang="en-US">
                <a:solidFill>
                  <a:schemeClr val="accent5"/>
                </a:solidFill>
              </a:rPr>
              <a:t>. </a:t>
            </a:r>
          </a:p>
          <a:p>
            <a:pPr marL="0" indent="0" algn="ctr">
              <a:buNone/>
            </a:pPr>
            <a:r>
              <a:rPr lang="en-US">
                <a:solidFill>
                  <a:schemeClr val="accent5"/>
                </a:solidFill>
              </a:rPr>
              <a:t>National governments should consider creating a </a:t>
            </a:r>
            <a:r>
              <a:rPr lang="en-US">
                <a:solidFill>
                  <a:schemeClr val="tx2">
                    <a:lumMod val="60000"/>
                    <a:lumOff val="40000"/>
                  </a:schemeClr>
                </a:solidFill>
              </a:rPr>
              <a:t>tenants’ right to renewable heating</a:t>
            </a:r>
            <a:r>
              <a:rPr lang="en-US">
                <a:solidFill>
                  <a:schemeClr val="accent5"/>
                </a:solidFill>
              </a:rPr>
              <a:t>, inspired by Minimum Energy Performance Standards in the EPBD. </a:t>
            </a:r>
            <a:endParaRPr lang="en-US"/>
          </a:p>
          <a:p>
            <a:pPr marL="0" indent="0" algn="ctr">
              <a:buNone/>
            </a:pPr>
            <a:r>
              <a:rPr lang="en-US">
                <a:solidFill>
                  <a:schemeClr val="accent5"/>
                </a:solidFill>
              </a:rPr>
              <a:t>For now, pick yourself up and </a:t>
            </a:r>
            <a:r>
              <a:rPr lang="en-US">
                <a:solidFill>
                  <a:schemeClr val="accent5"/>
                </a:solidFill>
                <a:hlinkClick r:id="rId2" action="ppaction://hlinksldjump"/>
              </a:rPr>
              <a:t>let’s try another hurdle!</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3"/>
          <a:stretch>
            <a:fillRect/>
          </a:stretch>
        </p:blipFill>
        <p:spPr>
          <a:xfrm>
            <a:off x="7103753" y="2013775"/>
            <a:ext cx="3081035" cy="2054023"/>
          </a:xfrm>
          <a:prstGeom prst="rect">
            <a:avLst/>
          </a:prstGeom>
        </p:spPr>
      </p:pic>
    </p:spTree>
    <p:extLst>
      <p:ext uri="{BB962C8B-B14F-4D97-AF65-F5344CB8AC3E}">
        <p14:creationId xmlns:p14="http://schemas.microsoft.com/office/powerpoint/2010/main" val="270220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Second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Heat pumps often require energy renovations to the home. </a:t>
            </a:r>
          </a:p>
          <a:p>
            <a:pPr algn="ctr"/>
            <a:r>
              <a:rPr lang="en-US">
                <a:solidFill>
                  <a:schemeClr val="bg2"/>
                </a:solidFill>
                <a:hlinkClick r:id="rId2" action="ppaction://hlinksldjump"/>
              </a:rPr>
              <a:t>I don’t care about that, just sell me a heat pump!</a:t>
            </a:r>
            <a:endParaRPr lang="en-US">
              <a:solidFill>
                <a:schemeClr val="bg2"/>
              </a:solidFill>
            </a:endParaRPr>
          </a:p>
          <a:p>
            <a:pPr algn="ctr"/>
            <a:r>
              <a:rPr lang="en-US">
                <a:solidFill>
                  <a:schemeClr val="bg2"/>
                </a:solidFill>
                <a:hlinkClick r:id="rId3" action="ppaction://hlinksldjump"/>
              </a:rPr>
              <a:t>I have no idea – someone needs to advise me.</a:t>
            </a:r>
            <a:endParaRPr lang="en-US">
              <a:solidFill>
                <a:schemeClr val="bg2"/>
              </a:solidFill>
            </a:endParaRPr>
          </a:p>
          <a:p>
            <a:pPr marL="0" indent="0" algn="ctr">
              <a:buNone/>
            </a:pPr>
            <a:endParaRPr lang="en-US">
              <a:solidFill>
                <a:schemeClr val="bg2"/>
              </a:solidFill>
            </a:endParaRPr>
          </a:p>
          <a:p>
            <a:pPr algn="ct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3768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2: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Ouch! Depending on the climate zone and the level of insulation of your home, your energy bills could go up if you don’t make the right renovations.*</a:t>
            </a:r>
          </a:p>
          <a:p>
            <a:pPr marL="0" indent="0" algn="ctr">
              <a:buNone/>
            </a:pPr>
            <a:r>
              <a:rPr lang="en-US">
                <a:solidFill>
                  <a:schemeClr val="accent5"/>
                </a:solidFill>
                <a:hlinkClick r:id="rId2" action="ppaction://hlinksldjump"/>
              </a:rPr>
              <a:t>We recommend you get an energy audit or go to a one stop shop set up thanks to the Energy Efficiency Directive (2023).  </a:t>
            </a:r>
            <a:endParaRPr lang="en-US">
              <a:solidFill>
                <a:schemeClr val="accent5"/>
              </a:solidFill>
            </a:endParaRPr>
          </a:p>
          <a:p>
            <a:pPr marL="0" indent="0" algn="ctr">
              <a:buNone/>
            </a:pP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3"/>
          <a:stretch>
            <a:fillRect/>
          </a:stretch>
        </p:blipFill>
        <p:spPr>
          <a:xfrm>
            <a:off x="7103753" y="2013775"/>
            <a:ext cx="3081035" cy="2054023"/>
          </a:xfrm>
          <a:prstGeom prst="rect">
            <a:avLst/>
          </a:prstGeom>
        </p:spPr>
      </p:pic>
      <p:sp>
        <p:nvSpPr>
          <p:cNvPr id="4" name="TextBox 3">
            <a:extLst>
              <a:ext uri="{FF2B5EF4-FFF2-40B4-BE49-F238E27FC236}">
                <a16:creationId xmlns:a16="http://schemas.microsoft.com/office/drawing/2014/main" id="{B1DE7569-CB5A-72EB-344D-7977A16E39B8}"/>
              </a:ext>
            </a:extLst>
          </p:cNvPr>
          <p:cNvSpPr txBox="1"/>
          <p:nvPr/>
        </p:nvSpPr>
        <p:spPr>
          <a:xfrm>
            <a:off x="6859509" y="5648770"/>
            <a:ext cx="3865463" cy="338554"/>
          </a:xfrm>
          <a:prstGeom prst="rect">
            <a:avLst/>
          </a:prstGeom>
          <a:noFill/>
        </p:spPr>
        <p:txBody>
          <a:bodyPr wrap="square" rtlCol="0">
            <a:spAutoFit/>
          </a:bodyPr>
          <a:lstStyle/>
          <a:p>
            <a:r>
              <a:rPr lang="fr-BE" sz="1600">
                <a:hlinkClick r:id="rId4"/>
              </a:rPr>
              <a:t>*For more info, see BEUC &amp; </a:t>
            </a:r>
            <a:r>
              <a:rPr lang="fr-BE" sz="1600" err="1">
                <a:hlinkClick r:id="rId4"/>
              </a:rPr>
              <a:t>BPIE’s</a:t>
            </a:r>
            <a:r>
              <a:rPr lang="fr-BE" sz="1600">
                <a:hlinkClick r:id="rId4"/>
              </a:rPr>
              <a:t> </a:t>
            </a:r>
            <a:r>
              <a:rPr lang="fr-BE" sz="1600" err="1">
                <a:hlinkClick r:id="rId4"/>
              </a:rPr>
              <a:t>paper</a:t>
            </a:r>
            <a:endParaRPr lang="en-IE" sz="1600"/>
          </a:p>
        </p:txBody>
      </p:sp>
    </p:spTree>
    <p:extLst>
      <p:ext uri="{BB962C8B-B14F-4D97-AF65-F5344CB8AC3E}">
        <p14:creationId xmlns:p14="http://schemas.microsoft.com/office/powerpoint/2010/main" val="2891992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fontScale="90000"/>
          </a:bodyPr>
          <a:lstStyle/>
          <a:p>
            <a:r>
              <a:rPr lang="en-US">
                <a:solidFill>
                  <a:schemeClr val="accent3"/>
                </a:solidFill>
              </a:rPr>
              <a:t>Home energy audit:</a:t>
            </a:r>
            <a:br>
              <a:rPr lang="en-US">
                <a:solidFill>
                  <a:schemeClr val="accent3"/>
                </a:solidFill>
              </a:rPr>
            </a:br>
            <a:r>
              <a:rPr lang="en-US">
                <a:solidFill>
                  <a:schemeClr val="accent3"/>
                </a:solidFill>
              </a:rPr>
              <a:t>Third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energy auditor has come to assess your renovation needs. Which of these options is closest to your living situation?</a:t>
            </a:r>
          </a:p>
          <a:p>
            <a:pPr algn="ctr"/>
            <a:r>
              <a:rPr lang="en-US">
                <a:solidFill>
                  <a:schemeClr val="accent2"/>
                </a:solidFill>
                <a:hlinkClick r:id="rId2" action="ppaction://hlinksldjump"/>
              </a:rPr>
              <a:t>I live in a ‘single family home’.</a:t>
            </a:r>
            <a:endParaRPr lang="en-US">
              <a:solidFill>
                <a:schemeClr val="accent2"/>
              </a:solidFill>
            </a:endParaRPr>
          </a:p>
          <a:p>
            <a:pPr algn="ctr"/>
            <a:r>
              <a:rPr lang="en-US">
                <a:solidFill>
                  <a:schemeClr val="bg2"/>
                </a:solidFill>
                <a:hlinkClick r:id="rId3" action="ppaction://hlinksldjump"/>
              </a:rPr>
              <a:t>I live in a multi-unit building (apartment). </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135958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Heat pump 3: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Phew! If you live in a single family home which you own, renovating your home is much easier than if you live in an apartment.</a:t>
            </a:r>
          </a:p>
          <a:p>
            <a:pPr marL="0" indent="0" algn="ctr">
              <a:buNone/>
            </a:pPr>
            <a:r>
              <a:rPr lang="en-US">
                <a:solidFill>
                  <a:schemeClr val="accent5"/>
                </a:solidFill>
              </a:rPr>
              <a:t>The auditor recommended </a:t>
            </a:r>
            <a:r>
              <a:rPr lang="en-IE">
                <a:solidFill>
                  <a:schemeClr val="accent5"/>
                </a:solidFill>
              </a:rPr>
              <a:t>€</a:t>
            </a:r>
            <a:r>
              <a:rPr lang="en-US">
                <a:solidFill>
                  <a:schemeClr val="accent5"/>
                </a:solidFill>
              </a:rPr>
              <a:t>8,000 worth of renovations. Let’s talk about this in the next slide. </a:t>
            </a: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pic>
        <p:nvPicPr>
          <p:cNvPr id="7" name="Picture 6">
            <a:extLst>
              <a:ext uri="{FF2B5EF4-FFF2-40B4-BE49-F238E27FC236}">
                <a16:creationId xmlns:a16="http://schemas.microsoft.com/office/drawing/2014/main" id="{E6433672-FC1D-C9FE-A8DE-DCAC4313377F}"/>
              </a:ext>
            </a:extLst>
          </p:cNvPr>
          <p:cNvPicPr>
            <a:picLocks noChangeAspect="1"/>
          </p:cNvPicPr>
          <p:nvPr/>
        </p:nvPicPr>
        <p:blipFill>
          <a:blip r:embed="rId4"/>
          <a:stretch>
            <a:fillRect/>
          </a:stretch>
        </p:blipFill>
        <p:spPr>
          <a:xfrm>
            <a:off x="6096000" y="4341264"/>
            <a:ext cx="2679509" cy="1764261"/>
          </a:xfrm>
          <a:prstGeom prst="rect">
            <a:avLst/>
          </a:prstGeom>
        </p:spPr>
      </p:pic>
    </p:spTree>
    <p:extLst>
      <p:ext uri="{BB962C8B-B14F-4D97-AF65-F5344CB8AC3E}">
        <p14:creationId xmlns:p14="http://schemas.microsoft.com/office/powerpoint/2010/main" val="253637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3: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lnSpcReduction="10000"/>
          </a:bodyPr>
          <a:lstStyle/>
          <a:p>
            <a:pPr marL="0" indent="0" algn="ctr">
              <a:buNone/>
            </a:pPr>
            <a:r>
              <a:rPr lang="en-US" dirty="0">
                <a:solidFill>
                  <a:schemeClr val="accent5"/>
                </a:solidFill>
              </a:rPr>
              <a:t>Living in a multi-unit building can really complicate the renovation process. For renovations of the building envelope as advised by the auditor, you will need </a:t>
            </a:r>
            <a:r>
              <a:rPr lang="en-US" u="sng" dirty="0">
                <a:solidFill>
                  <a:schemeClr val="accent2"/>
                </a:solidFill>
              </a:rPr>
              <a:t>agreement from most or all of the building occupants</a:t>
            </a:r>
            <a:r>
              <a:rPr lang="en-US" dirty="0">
                <a:solidFill>
                  <a:schemeClr val="accent2"/>
                </a:solidFill>
              </a:rPr>
              <a:t>. </a:t>
            </a:r>
          </a:p>
          <a:p>
            <a:pPr marL="0" indent="0" algn="ctr">
              <a:buNone/>
            </a:pPr>
            <a:r>
              <a:rPr lang="en-US" dirty="0">
                <a:solidFill>
                  <a:schemeClr val="accent5"/>
                </a:solidFill>
              </a:rPr>
              <a:t>To facilitate this, incentives can be implemented through facilities such as the Recovery &amp; Resilience Funds, as done in </a:t>
            </a:r>
            <a:r>
              <a:rPr lang="en-US" dirty="0">
                <a:solidFill>
                  <a:schemeClr val="accent5"/>
                </a:solidFill>
                <a:hlinkClick r:id="rId2"/>
              </a:rPr>
              <a:t>Spain</a:t>
            </a:r>
            <a:r>
              <a:rPr lang="en-US" dirty="0">
                <a:solidFill>
                  <a:schemeClr val="accent5"/>
                </a:solidFill>
              </a:rPr>
              <a:t>. </a:t>
            </a:r>
          </a:p>
          <a:p>
            <a:pPr marL="0" indent="0" algn="ctr">
              <a:buNone/>
            </a:pPr>
            <a:endParaRPr lang="en-US" dirty="0">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3"/>
          <a:stretch>
            <a:fillRect/>
          </a:stretch>
        </p:blipFill>
        <p:spPr>
          <a:xfrm>
            <a:off x="7103753" y="2013775"/>
            <a:ext cx="3081035" cy="2054023"/>
          </a:xfrm>
          <a:prstGeom prst="rect">
            <a:avLst/>
          </a:prstGeom>
        </p:spPr>
      </p:pic>
      <p:sp>
        <p:nvSpPr>
          <p:cNvPr id="7" name="TextBox 6">
            <a:extLst>
              <a:ext uri="{FF2B5EF4-FFF2-40B4-BE49-F238E27FC236}">
                <a16:creationId xmlns:a16="http://schemas.microsoft.com/office/drawing/2014/main" id="{AC10EAB5-0EEF-7971-1990-1649D6C8B6E9}"/>
              </a:ext>
            </a:extLst>
          </p:cNvPr>
          <p:cNvSpPr txBox="1"/>
          <p:nvPr/>
        </p:nvSpPr>
        <p:spPr>
          <a:xfrm>
            <a:off x="6859509" y="5153114"/>
            <a:ext cx="4358355" cy="646331"/>
          </a:xfrm>
          <a:prstGeom prst="rect">
            <a:avLst/>
          </a:prstGeom>
          <a:noFill/>
        </p:spPr>
        <p:txBody>
          <a:bodyPr wrap="square" rtlCol="0">
            <a:spAutoFit/>
          </a:bodyPr>
          <a:lstStyle/>
          <a:p>
            <a:r>
              <a:rPr lang="fr-BE">
                <a:solidFill>
                  <a:schemeClr val="accent2"/>
                </a:solidFill>
              </a:rPr>
              <a:t>Once </a:t>
            </a:r>
            <a:r>
              <a:rPr lang="fr-BE" err="1">
                <a:solidFill>
                  <a:schemeClr val="accent2"/>
                </a:solidFill>
              </a:rPr>
              <a:t>you</a:t>
            </a:r>
            <a:r>
              <a:rPr lang="fr-BE">
                <a:solidFill>
                  <a:schemeClr val="accent2"/>
                </a:solidFill>
              </a:rPr>
              <a:t> get agreement from your </a:t>
            </a:r>
            <a:r>
              <a:rPr lang="fr-BE" err="1">
                <a:solidFill>
                  <a:schemeClr val="accent2"/>
                </a:solidFill>
              </a:rPr>
              <a:t>co-occupants</a:t>
            </a:r>
            <a:r>
              <a:rPr lang="fr-BE">
                <a:solidFill>
                  <a:schemeClr val="accent2"/>
                </a:solidFill>
              </a:rPr>
              <a:t>, </a:t>
            </a:r>
            <a:r>
              <a:rPr lang="fr-BE">
                <a:solidFill>
                  <a:schemeClr val="accent2"/>
                </a:solidFill>
                <a:hlinkClick r:id="rId4" action="ppaction://hlinksldjump"/>
              </a:rPr>
              <a:t>go to the </a:t>
            </a:r>
            <a:r>
              <a:rPr lang="fr-BE" err="1">
                <a:solidFill>
                  <a:schemeClr val="accent2"/>
                </a:solidFill>
                <a:hlinkClick r:id="rId4" action="ppaction://hlinksldjump"/>
              </a:rPr>
              <a:t>next</a:t>
            </a:r>
            <a:r>
              <a:rPr lang="fr-BE">
                <a:solidFill>
                  <a:schemeClr val="accent2"/>
                </a:solidFill>
                <a:hlinkClick r:id="rId4" action="ppaction://hlinksldjump"/>
              </a:rPr>
              <a:t> slide. </a:t>
            </a:r>
            <a:endParaRPr lang="en-IE">
              <a:solidFill>
                <a:schemeClr val="accent2"/>
              </a:solidFill>
            </a:endParaRPr>
          </a:p>
        </p:txBody>
      </p:sp>
    </p:spTree>
    <p:extLst>
      <p:ext uri="{BB962C8B-B14F-4D97-AF65-F5344CB8AC3E}">
        <p14:creationId xmlns:p14="http://schemas.microsoft.com/office/powerpoint/2010/main" val="39216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Fourth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cost of your renovations and heat pump installation is about </a:t>
            </a:r>
            <a:r>
              <a:rPr lang="en-IE">
                <a:solidFill>
                  <a:schemeClr val="accent5"/>
                </a:solidFill>
              </a:rPr>
              <a:t>€15,000. </a:t>
            </a:r>
          </a:p>
          <a:p>
            <a:pPr algn="ctr"/>
            <a:r>
              <a:rPr lang="en-IE">
                <a:solidFill>
                  <a:schemeClr val="accent5"/>
                </a:solidFill>
                <a:hlinkClick r:id="rId2" action="ppaction://hlinksldjump"/>
              </a:rPr>
              <a:t>Apply for a grant (subsidy)</a:t>
            </a:r>
            <a:endParaRPr lang="en-IE">
              <a:solidFill>
                <a:schemeClr val="accent5"/>
              </a:solidFill>
            </a:endParaRPr>
          </a:p>
          <a:p>
            <a:pPr algn="ctr"/>
            <a:r>
              <a:rPr lang="en-IE">
                <a:solidFill>
                  <a:schemeClr val="accent5"/>
                </a:solidFill>
                <a:hlinkClick r:id="rId2" action="ppaction://hlinksldjump"/>
              </a:rPr>
              <a:t>On top of the grant, I need a loan (pay back over time)</a:t>
            </a:r>
            <a:endParaRPr lang="en-US">
              <a:solidFill>
                <a:schemeClr val="bg2"/>
              </a:solidFill>
            </a:endParaRPr>
          </a:p>
          <a:p>
            <a:pPr algn="ct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3"/>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4091924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4: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dirty="0">
                <a:solidFill>
                  <a:schemeClr val="accent5"/>
                </a:solidFill>
              </a:rPr>
              <a:t>Thanks to the Clean Energy Package, the Fit for 55 package and their national transposition, there are </a:t>
            </a:r>
            <a:r>
              <a:rPr lang="en-US" dirty="0">
                <a:solidFill>
                  <a:schemeClr val="accent2"/>
                </a:solidFill>
              </a:rPr>
              <a:t>subsidies available for renovations and renewables installations</a:t>
            </a:r>
            <a:r>
              <a:rPr lang="en-US" dirty="0">
                <a:solidFill>
                  <a:schemeClr val="accent5"/>
                </a:solidFill>
              </a:rPr>
              <a:t>, as well as financial instruments such as on-bill schemes, which act like a loan. </a:t>
            </a:r>
          </a:p>
          <a:p>
            <a:pPr marL="0" indent="0" algn="ctr">
              <a:buNone/>
            </a:pPr>
            <a:endParaRPr lang="en-US" dirty="0">
              <a:solidFill>
                <a:schemeClr val="accent5"/>
              </a:solidFill>
            </a:endParaRPr>
          </a:p>
          <a:p>
            <a:pPr marL="0" indent="0" algn="ctr">
              <a:buNone/>
            </a:pPr>
            <a:endParaRPr lang="en-US" dirty="0">
              <a:solidFill>
                <a:schemeClr val="accent5"/>
              </a:solidFill>
              <a:highlight>
                <a:srgbClr val="FFFF00"/>
              </a:highlight>
            </a:endParaRPr>
          </a:p>
          <a:p>
            <a:pPr marL="0" indent="0" algn="ctr">
              <a:buNone/>
            </a:pPr>
            <a:endParaRPr lang="en-US" dirty="0">
              <a:solidFill>
                <a:schemeClr val="accent5"/>
              </a:solidFill>
              <a:highlight>
                <a:srgbClr val="FFFF00"/>
              </a:highlight>
            </a:endParaRPr>
          </a:p>
          <a:p>
            <a:pPr marL="0" indent="0" algn="ctr">
              <a:buNone/>
            </a:pPr>
            <a:endParaRPr lang="en-US" dirty="0">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2"/>
          <a:stretch>
            <a:fillRect/>
          </a:stretch>
        </p:blipFill>
        <p:spPr>
          <a:xfrm>
            <a:off x="7896582" y="2135434"/>
            <a:ext cx="3308746" cy="2205830"/>
          </a:xfrm>
          <a:prstGeom prst="rect">
            <a:avLst/>
          </a:prstGeom>
        </p:spPr>
      </p:pic>
      <p:sp>
        <p:nvSpPr>
          <p:cNvPr id="4" name="TextBox 3">
            <a:extLst>
              <a:ext uri="{FF2B5EF4-FFF2-40B4-BE49-F238E27FC236}">
                <a16:creationId xmlns:a16="http://schemas.microsoft.com/office/drawing/2014/main" id="{F5A6FC98-1754-583B-0833-7EA9FE254944}"/>
              </a:ext>
            </a:extLst>
          </p:cNvPr>
          <p:cNvSpPr txBox="1"/>
          <p:nvPr/>
        </p:nvSpPr>
        <p:spPr>
          <a:xfrm>
            <a:off x="7247943" y="5101839"/>
            <a:ext cx="3717421" cy="369332"/>
          </a:xfrm>
          <a:prstGeom prst="rect">
            <a:avLst/>
          </a:prstGeom>
          <a:noFill/>
        </p:spPr>
        <p:txBody>
          <a:bodyPr wrap="square" rtlCol="0">
            <a:spAutoFit/>
          </a:bodyPr>
          <a:lstStyle/>
          <a:p>
            <a:r>
              <a:rPr lang="fr-BE">
                <a:hlinkClick r:id="rId3" action="ppaction://hlinksldjump"/>
              </a:rPr>
              <a:t>Go to the </a:t>
            </a:r>
            <a:r>
              <a:rPr lang="fr-BE" err="1">
                <a:hlinkClick r:id="rId3" action="ppaction://hlinksldjump"/>
              </a:rPr>
              <a:t>next</a:t>
            </a:r>
            <a:r>
              <a:rPr lang="fr-BE">
                <a:hlinkClick r:id="rId3" action="ppaction://hlinksldjump"/>
              </a:rPr>
              <a:t> </a:t>
            </a:r>
            <a:r>
              <a:rPr lang="fr-BE" err="1">
                <a:hlinkClick r:id="rId3" action="ppaction://hlinksldjump"/>
              </a:rPr>
              <a:t>hurdle</a:t>
            </a:r>
            <a:r>
              <a:rPr lang="fr-BE">
                <a:hlinkClick r:id="rId3" action="ppaction://hlinksldjump"/>
              </a:rPr>
              <a:t>!</a:t>
            </a:r>
            <a:endParaRPr lang="en-IE"/>
          </a:p>
        </p:txBody>
      </p:sp>
    </p:spTree>
    <p:extLst>
      <p:ext uri="{BB962C8B-B14F-4D97-AF65-F5344CB8AC3E}">
        <p14:creationId xmlns:p14="http://schemas.microsoft.com/office/powerpoint/2010/main" val="171814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Fifth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lnSpcReduction="10000"/>
          </a:bodyPr>
          <a:lstStyle/>
          <a:p>
            <a:pPr marL="0" indent="0" algn="ctr">
              <a:buNone/>
            </a:pPr>
            <a:r>
              <a:rPr lang="en-US">
                <a:solidFill>
                  <a:schemeClr val="accent5"/>
                </a:solidFill>
              </a:rPr>
              <a:t>You’ve found a few installers, but they’re fully booked until March 2024. </a:t>
            </a:r>
          </a:p>
          <a:p>
            <a:pPr marL="0" indent="0" algn="ctr">
              <a:buNone/>
            </a:pPr>
            <a:r>
              <a:rPr lang="en-US">
                <a:solidFill>
                  <a:schemeClr val="accent5"/>
                </a:solidFill>
              </a:rPr>
              <a:t>The good news: Under the new Renewable Energy Directive, Member States have to create training </a:t>
            </a:r>
            <a:r>
              <a:rPr lang="en-US" err="1">
                <a:solidFill>
                  <a:schemeClr val="accent5"/>
                </a:solidFill>
              </a:rPr>
              <a:t>programmes</a:t>
            </a:r>
            <a:r>
              <a:rPr lang="en-US">
                <a:solidFill>
                  <a:schemeClr val="accent5"/>
                </a:solidFill>
              </a:rPr>
              <a:t> for installers. </a:t>
            </a:r>
          </a:p>
          <a:p>
            <a:pPr algn="ctr"/>
            <a:r>
              <a:rPr lang="en-US">
                <a:solidFill>
                  <a:srgbClr val="00B0F0"/>
                </a:solidFill>
                <a:hlinkClick r:id="rId2" action="ppaction://hlinksldjump"/>
              </a:rPr>
              <a:t>Encourage your government to also reskill professionals already in the field, and go to the final hurdle!</a:t>
            </a:r>
            <a:endParaRPr lang="en-US">
              <a:solidFill>
                <a:srgbClr val="00B0F0"/>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3"/>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220578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Final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2189337"/>
          </a:xfrm>
        </p:spPr>
        <p:txBody>
          <a:bodyPr vert="horz" lIns="91440" tIns="45720" rIns="91440" bIns="45720" rtlCol="0" anchor="t">
            <a:normAutofit fontScale="92500" lnSpcReduction="10000"/>
          </a:bodyPr>
          <a:lstStyle/>
          <a:p>
            <a:pPr marL="0" indent="0" algn="ctr">
              <a:buNone/>
            </a:pPr>
            <a:r>
              <a:rPr lang="en-US">
                <a:solidFill>
                  <a:schemeClr val="accent5"/>
                </a:solidFill>
              </a:rPr>
              <a:t>You finally got your HP installed! One more thing: You’re interested in a dynamic price contract, to make even more savings by heating your home at off-peak hours. </a:t>
            </a:r>
          </a:p>
          <a:p>
            <a:pPr marL="0" indent="0" algn="ctr">
              <a:buNone/>
            </a:pPr>
            <a:r>
              <a:rPr lang="en-US">
                <a:solidFill>
                  <a:schemeClr val="accent5"/>
                </a:solidFill>
              </a:rPr>
              <a:t>You live in:</a:t>
            </a: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2"/>
          <a:stretch>
            <a:fillRect/>
          </a:stretch>
        </p:blipFill>
        <p:spPr>
          <a:xfrm>
            <a:off x="8780334" y="2371378"/>
            <a:ext cx="2115243" cy="2115243"/>
          </a:xfrm>
          <a:prstGeom prst="rect">
            <a:avLst/>
          </a:prstGeom>
        </p:spPr>
      </p:pic>
      <p:sp>
        <p:nvSpPr>
          <p:cNvPr id="7" name="TextBox 6">
            <a:extLst>
              <a:ext uri="{FF2B5EF4-FFF2-40B4-BE49-F238E27FC236}">
                <a16:creationId xmlns:a16="http://schemas.microsoft.com/office/drawing/2014/main" id="{EE48994D-C5C9-F9F8-23B6-3FE4D14E9EF0}"/>
              </a:ext>
            </a:extLst>
          </p:cNvPr>
          <p:cNvSpPr txBox="1"/>
          <p:nvPr/>
        </p:nvSpPr>
        <p:spPr>
          <a:xfrm>
            <a:off x="530382" y="3651356"/>
            <a:ext cx="888385" cy="2231380"/>
          </a:xfrm>
          <a:prstGeom prst="rect">
            <a:avLst/>
          </a:prstGeom>
          <a:noFill/>
        </p:spPr>
        <p:txBody>
          <a:bodyPr wrap="none" rtlCol="0">
            <a:spAutoFit/>
          </a:bodyPr>
          <a:lstStyle/>
          <a:p>
            <a:r>
              <a:rPr lang="fr-BE" sz="1100" err="1">
                <a:solidFill>
                  <a:schemeClr val="accent2"/>
                </a:solidFill>
                <a:hlinkClick r:id="rId3" action="ppaction://hlinksldjump"/>
              </a:rPr>
              <a:t>Austria</a:t>
            </a:r>
            <a:endParaRPr lang="fr-BE" sz="1100">
              <a:solidFill>
                <a:schemeClr val="accent2"/>
              </a:solidFill>
              <a:hlinkClick r:id="rId3" action="ppaction://hlinksldjump"/>
            </a:endParaRPr>
          </a:p>
          <a:p>
            <a:r>
              <a:rPr lang="fr-BE" sz="1100" err="1">
                <a:solidFill>
                  <a:schemeClr val="accent2"/>
                </a:solidFill>
                <a:hlinkClick r:id="rId3" action="ppaction://hlinksldjump"/>
              </a:rPr>
              <a:t>Denmark</a:t>
            </a:r>
            <a:endParaRPr lang="fr-BE" sz="1100">
              <a:solidFill>
                <a:schemeClr val="accent2"/>
              </a:solidFill>
              <a:hlinkClick r:id="rId3" action="ppaction://hlinksldjump"/>
            </a:endParaRPr>
          </a:p>
          <a:p>
            <a:r>
              <a:rPr lang="fr-BE" sz="1100" err="1">
                <a:solidFill>
                  <a:schemeClr val="accent2"/>
                </a:solidFill>
                <a:hlinkClick r:id="rId3" action="ppaction://hlinksldjump"/>
              </a:rPr>
              <a:t>Estonia</a:t>
            </a:r>
            <a:endParaRPr lang="fr-BE" sz="1100">
              <a:solidFill>
                <a:schemeClr val="accent2"/>
              </a:solidFill>
              <a:hlinkClick r:id="rId3" action="ppaction://hlinksldjump"/>
            </a:endParaRPr>
          </a:p>
          <a:p>
            <a:r>
              <a:rPr lang="fr-BE" sz="1100">
                <a:solidFill>
                  <a:schemeClr val="accent2"/>
                </a:solidFill>
                <a:hlinkClick r:id="rId3" action="ppaction://hlinksldjump"/>
              </a:rPr>
              <a:t>Germany</a:t>
            </a:r>
          </a:p>
          <a:p>
            <a:r>
              <a:rPr lang="fr-BE" sz="1100" err="1">
                <a:solidFill>
                  <a:schemeClr val="accent2"/>
                </a:solidFill>
                <a:hlinkClick r:id="rId3" action="ppaction://hlinksldjump"/>
              </a:rPr>
              <a:t>Finland</a:t>
            </a:r>
            <a:endParaRPr lang="fr-BE" sz="1100">
              <a:solidFill>
                <a:schemeClr val="accent2"/>
              </a:solidFill>
              <a:hlinkClick r:id="rId3" action="ppaction://hlinksldjump"/>
            </a:endParaRPr>
          </a:p>
          <a:p>
            <a:r>
              <a:rPr lang="fr-BE" sz="1100">
                <a:solidFill>
                  <a:schemeClr val="accent2"/>
                </a:solidFill>
                <a:hlinkClick r:id="rId3" action="ppaction://hlinksldjump"/>
              </a:rPr>
              <a:t>Spain</a:t>
            </a:r>
          </a:p>
          <a:p>
            <a:r>
              <a:rPr lang="fr-BE" sz="1100" err="1">
                <a:solidFill>
                  <a:schemeClr val="accent2"/>
                </a:solidFill>
                <a:hlinkClick r:id="rId3" action="ppaction://hlinksldjump"/>
              </a:rPr>
              <a:t>Latvia</a:t>
            </a:r>
            <a:endParaRPr lang="fr-BE" sz="1100">
              <a:solidFill>
                <a:schemeClr val="accent2"/>
              </a:solidFill>
              <a:hlinkClick r:id="rId3" action="ppaction://hlinksldjump"/>
            </a:endParaRPr>
          </a:p>
          <a:p>
            <a:r>
              <a:rPr lang="fr-BE" sz="1100" err="1">
                <a:solidFill>
                  <a:schemeClr val="accent2"/>
                </a:solidFill>
                <a:hlinkClick r:id="rId3" action="ppaction://hlinksldjump"/>
              </a:rPr>
              <a:t>Netherlands</a:t>
            </a:r>
            <a:endParaRPr lang="fr-BE" sz="1100">
              <a:solidFill>
                <a:schemeClr val="accent2"/>
              </a:solidFill>
              <a:hlinkClick r:id="rId3" action="ppaction://hlinksldjump"/>
            </a:endParaRPr>
          </a:p>
          <a:p>
            <a:r>
              <a:rPr lang="fr-BE" sz="1100" err="1">
                <a:solidFill>
                  <a:schemeClr val="accent2"/>
                </a:solidFill>
                <a:hlinkClick r:id="rId3" action="ppaction://hlinksldjump"/>
              </a:rPr>
              <a:t>Norway</a:t>
            </a:r>
            <a:endParaRPr lang="fr-BE" sz="1100">
              <a:solidFill>
                <a:schemeClr val="accent2"/>
              </a:solidFill>
              <a:hlinkClick r:id="rId3" action="ppaction://hlinksldjump"/>
            </a:endParaRPr>
          </a:p>
          <a:p>
            <a:r>
              <a:rPr lang="fr-BE" sz="1100" err="1">
                <a:solidFill>
                  <a:schemeClr val="accent2"/>
                </a:solidFill>
                <a:hlinkClick r:id="rId3" action="ppaction://hlinksldjump"/>
              </a:rPr>
              <a:t>Sweden</a:t>
            </a:r>
            <a:endParaRPr lang="fr-BE" sz="1100">
              <a:solidFill>
                <a:schemeClr val="accent2"/>
              </a:solidFill>
              <a:hlinkClick r:id="rId3" action="ppaction://hlinksldjump"/>
            </a:endParaRPr>
          </a:p>
          <a:p>
            <a:r>
              <a:rPr lang="fr-BE" sz="1100" err="1">
                <a:solidFill>
                  <a:schemeClr val="accent2"/>
                </a:solidFill>
                <a:hlinkClick r:id="rId3" action="ppaction://hlinksldjump"/>
              </a:rPr>
              <a:t>Slovakia</a:t>
            </a:r>
            <a:endParaRPr lang="fr-BE" sz="1100">
              <a:solidFill>
                <a:schemeClr val="accent2"/>
              </a:solidFill>
            </a:endParaRPr>
          </a:p>
          <a:p>
            <a:endParaRPr lang="en-IE"/>
          </a:p>
        </p:txBody>
      </p:sp>
      <p:sp>
        <p:nvSpPr>
          <p:cNvPr id="8" name="TextBox 7">
            <a:extLst>
              <a:ext uri="{FF2B5EF4-FFF2-40B4-BE49-F238E27FC236}">
                <a16:creationId xmlns:a16="http://schemas.microsoft.com/office/drawing/2014/main" id="{D774695F-852D-279A-14C4-9CA08C7E5EAB}"/>
              </a:ext>
            </a:extLst>
          </p:cNvPr>
          <p:cNvSpPr txBox="1"/>
          <p:nvPr/>
        </p:nvSpPr>
        <p:spPr>
          <a:xfrm>
            <a:off x="5160812" y="3474432"/>
            <a:ext cx="1427147" cy="3247043"/>
          </a:xfrm>
          <a:prstGeom prst="rect">
            <a:avLst/>
          </a:prstGeom>
          <a:noFill/>
        </p:spPr>
        <p:txBody>
          <a:bodyPr wrap="square" rtlCol="0">
            <a:spAutoFit/>
          </a:bodyPr>
          <a:lstStyle/>
          <a:p>
            <a:r>
              <a:rPr lang="fr-BE" sz="1100" err="1">
                <a:solidFill>
                  <a:schemeClr val="accent2"/>
                </a:solidFill>
                <a:hlinkClick r:id="rId4" action="ppaction://hlinksldjump"/>
              </a:rPr>
              <a:t>Belgium</a:t>
            </a:r>
            <a:endParaRPr lang="fr-BE" sz="1100">
              <a:solidFill>
                <a:schemeClr val="accent2"/>
              </a:solidFill>
              <a:hlinkClick r:id="rId4" action="ppaction://hlinksldjump"/>
            </a:endParaRPr>
          </a:p>
          <a:p>
            <a:r>
              <a:rPr lang="fr-BE" sz="1100" err="1">
                <a:solidFill>
                  <a:schemeClr val="accent2"/>
                </a:solidFill>
                <a:hlinkClick r:id="rId4" action="ppaction://hlinksldjump"/>
              </a:rPr>
              <a:t>Bulgaria</a:t>
            </a:r>
            <a:endParaRPr lang="fr-BE" sz="1100">
              <a:solidFill>
                <a:schemeClr val="accent2"/>
              </a:solidFill>
              <a:hlinkClick r:id="rId4" action="ppaction://hlinksldjump"/>
            </a:endParaRPr>
          </a:p>
          <a:p>
            <a:r>
              <a:rPr lang="fr-BE" sz="1100" err="1">
                <a:solidFill>
                  <a:schemeClr val="accent2"/>
                </a:solidFill>
                <a:hlinkClick r:id="rId4" action="ppaction://hlinksldjump"/>
              </a:rPr>
              <a:t>Croatia</a:t>
            </a:r>
            <a:endParaRPr lang="fr-BE" sz="1100">
              <a:solidFill>
                <a:schemeClr val="accent2"/>
              </a:solidFill>
              <a:hlinkClick r:id="rId4" action="ppaction://hlinksldjump"/>
            </a:endParaRPr>
          </a:p>
          <a:p>
            <a:r>
              <a:rPr lang="fr-BE" sz="1100">
                <a:solidFill>
                  <a:schemeClr val="accent2"/>
                </a:solidFill>
                <a:hlinkClick r:id="rId4" action="ppaction://hlinksldjump"/>
              </a:rPr>
              <a:t>Cyprus </a:t>
            </a:r>
          </a:p>
          <a:p>
            <a:r>
              <a:rPr lang="fr-BE" sz="1100" err="1">
                <a:solidFill>
                  <a:schemeClr val="accent2"/>
                </a:solidFill>
                <a:hlinkClick r:id="rId4" action="ppaction://hlinksldjump"/>
              </a:rPr>
              <a:t>Czech</a:t>
            </a:r>
            <a:r>
              <a:rPr lang="fr-BE" sz="1100">
                <a:solidFill>
                  <a:schemeClr val="accent2"/>
                </a:solidFill>
                <a:hlinkClick r:id="rId4" action="ppaction://hlinksldjump"/>
              </a:rPr>
              <a:t> Rep</a:t>
            </a:r>
          </a:p>
          <a:p>
            <a:r>
              <a:rPr lang="fr-BE" sz="1100">
                <a:solidFill>
                  <a:schemeClr val="accent2"/>
                </a:solidFill>
                <a:hlinkClick r:id="rId4" action="ppaction://hlinksldjump"/>
              </a:rPr>
              <a:t>France</a:t>
            </a:r>
          </a:p>
          <a:p>
            <a:r>
              <a:rPr lang="fr-BE" sz="1100" err="1">
                <a:solidFill>
                  <a:schemeClr val="accent2"/>
                </a:solidFill>
                <a:hlinkClick r:id="rId4" action="ppaction://hlinksldjump"/>
              </a:rPr>
              <a:t>Greece</a:t>
            </a:r>
            <a:endParaRPr lang="fr-BE" sz="1100">
              <a:solidFill>
                <a:schemeClr val="accent2"/>
              </a:solidFill>
              <a:hlinkClick r:id="rId4" action="ppaction://hlinksldjump"/>
            </a:endParaRPr>
          </a:p>
          <a:p>
            <a:r>
              <a:rPr lang="fr-BE" sz="1100" err="1">
                <a:solidFill>
                  <a:schemeClr val="accent2"/>
                </a:solidFill>
                <a:hlinkClick r:id="rId4" action="ppaction://hlinksldjump"/>
              </a:rPr>
              <a:t>Hungary</a:t>
            </a:r>
            <a:endParaRPr lang="fr-BE" sz="1100">
              <a:solidFill>
                <a:schemeClr val="accent2"/>
              </a:solidFill>
              <a:hlinkClick r:id="rId4" action="ppaction://hlinksldjump"/>
            </a:endParaRPr>
          </a:p>
          <a:p>
            <a:r>
              <a:rPr lang="fr-BE" sz="1100">
                <a:solidFill>
                  <a:schemeClr val="accent2"/>
                </a:solidFill>
                <a:hlinkClick r:id="rId4" action="ppaction://hlinksldjump"/>
              </a:rPr>
              <a:t>Ireland</a:t>
            </a:r>
          </a:p>
          <a:p>
            <a:r>
              <a:rPr lang="fr-BE" sz="1100" err="1">
                <a:solidFill>
                  <a:schemeClr val="accent2"/>
                </a:solidFill>
                <a:hlinkClick r:id="rId4" action="ppaction://hlinksldjump"/>
              </a:rPr>
              <a:t>Italy</a:t>
            </a:r>
            <a:endParaRPr lang="fr-BE" sz="1100">
              <a:solidFill>
                <a:schemeClr val="accent2"/>
              </a:solidFill>
              <a:hlinkClick r:id="rId4" action="ppaction://hlinksldjump"/>
            </a:endParaRPr>
          </a:p>
          <a:p>
            <a:r>
              <a:rPr lang="fr-BE" sz="1100" err="1">
                <a:solidFill>
                  <a:schemeClr val="accent2"/>
                </a:solidFill>
                <a:hlinkClick r:id="rId4" action="ppaction://hlinksldjump"/>
              </a:rPr>
              <a:t>Lithuania</a:t>
            </a:r>
            <a:endParaRPr lang="fr-BE" sz="1100">
              <a:solidFill>
                <a:schemeClr val="accent2"/>
              </a:solidFill>
              <a:hlinkClick r:id="rId4" action="ppaction://hlinksldjump"/>
            </a:endParaRPr>
          </a:p>
          <a:p>
            <a:r>
              <a:rPr lang="fr-BE" sz="1100">
                <a:solidFill>
                  <a:schemeClr val="accent2"/>
                </a:solidFill>
                <a:hlinkClick r:id="rId4" action="ppaction://hlinksldjump"/>
              </a:rPr>
              <a:t>Luxembourg</a:t>
            </a:r>
          </a:p>
          <a:p>
            <a:r>
              <a:rPr lang="fr-BE" sz="1100">
                <a:solidFill>
                  <a:schemeClr val="accent2"/>
                </a:solidFill>
                <a:hlinkClick r:id="rId4" action="ppaction://hlinksldjump"/>
              </a:rPr>
              <a:t>Malta </a:t>
            </a:r>
          </a:p>
          <a:p>
            <a:r>
              <a:rPr lang="fr-BE" sz="1100" err="1">
                <a:solidFill>
                  <a:schemeClr val="accent2"/>
                </a:solidFill>
                <a:hlinkClick r:id="rId4" action="ppaction://hlinksldjump"/>
              </a:rPr>
              <a:t>Poland</a:t>
            </a:r>
            <a:endParaRPr lang="fr-BE" sz="1100">
              <a:solidFill>
                <a:schemeClr val="accent2"/>
              </a:solidFill>
              <a:hlinkClick r:id="rId4" action="ppaction://hlinksldjump"/>
            </a:endParaRPr>
          </a:p>
          <a:p>
            <a:r>
              <a:rPr lang="fr-BE" sz="1100">
                <a:solidFill>
                  <a:schemeClr val="accent2"/>
                </a:solidFill>
                <a:hlinkClick r:id="rId4" action="ppaction://hlinksldjump"/>
              </a:rPr>
              <a:t>Portugal</a:t>
            </a:r>
          </a:p>
          <a:p>
            <a:r>
              <a:rPr lang="fr-BE" sz="1100">
                <a:solidFill>
                  <a:schemeClr val="accent2"/>
                </a:solidFill>
                <a:hlinkClick r:id="rId4" action="ppaction://hlinksldjump"/>
              </a:rPr>
              <a:t>Romania</a:t>
            </a:r>
          </a:p>
          <a:p>
            <a:r>
              <a:rPr lang="fr-BE" sz="1100" err="1">
                <a:solidFill>
                  <a:schemeClr val="accent2"/>
                </a:solidFill>
                <a:hlinkClick r:id="rId4" action="ppaction://hlinksldjump"/>
              </a:rPr>
              <a:t>Slovenia</a:t>
            </a:r>
            <a:endParaRPr lang="fr-BE" sz="1100">
              <a:solidFill>
                <a:schemeClr val="accent2"/>
              </a:solidFill>
            </a:endParaRPr>
          </a:p>
          <a:p>
            <a:endParaRPr lang="en-IE"/>
          </a:p>
        </p:txBody>
      </p:sp>
    </p:spTree>
    <p:extLst>
      <p:ext uri="{BB962C8B-B14F-4D97-AF65-F5344CB8AC3E}">
        <p14:creationId xmlns:p14="http://schemas.microsoft.com/office/powerpoint/2010/main" val="44631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First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best option for you is PV panels! So here’s your first hurdle. Which one of these sentences best reflects your living situation?</a:t>
            </a:r>
          </a:p>
          <a:p>
            <a:pPr algn="ctr"/>
            <a:r>
              <a:rPr lang="en-US">
                <a:solidFill>
                  <a:schemeClr val="accent2"/>
                </a:solidFill>
                <a:hlinkClick r:id="rId2" action="ppaction://hlinksldjump"/>
              </a:rPr>
              <a:t>I rent my home</a:t>
            </a:r>
            <a:endParaRPr lang="en-US">
              <a:solidFill>
                <a:schemeClr val="accent2"/>
              </a:solidFill>
            </a:endParaRPr>
          </a:p>
          <a:p>
            <a:pPr algn="ctr"/>
            <a:r>
              <a:rPr lang="en-US">
                <a:solidFill>
                  <a:schemeClr val="bg2"/>
                </a:solidFill>
                <a:hlinkClick r:id="rId2" action="ppaction://hlinksldjump"/>
              </a:rPr>
              <a:t> </a:t>
            </a:r>
            <a:r>
              <a:rPr lang="en-US">
                <a:solidFill>
                  <a:schemeClr val="bg2"/>
                </a:solidFill>
                <a:hlinkClick r:id="rId3" action="ppaction://hlinksldjump"/>
              </a:rPr>
              <a:t>I am a homeowner</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7" name="Picture 6" descr="A house with solar panels on the roof&#10;&#10;Description automatically generated with medium confidence">
            <a:extLst>
              <a:ext uri="{FF2B5EF4-FFF2-40B4-BE49-F238E27FC236}">
                <a16:creationId xmlns:a16="http://schemas.microsoft.com/office/drawing/2014/main" id="{A6D079AC-383A-2F5C-C232-49B126C7A181}"/>
              </a:ext>
            </a:extLst>
          </p:cNvPr>
          <p:cNvPicPr>
            <a:picLocks noChangeAspect="1"/>
          </p:cNvPicPr>
          <p:nvPr/>
        </p:nvPicPr>
        <p:blipFill>
          <a:blip r:embed="rId4"/>
          <a:stretch>
            <a:fillRect/>
          </a:stretch>
        </p:blipFill>
        <p:spPr>
          <a:xfrm>
            <a:off x="8557067" y="1982482"/>
            <a:ext cx="2571750" cy="2571750"/>
          </a:xfrm>
          <a:prstGeom prst="rect">
            <a:avLst/>
          </a:prstGeom>
        </p:spPr>
      </p:pic>
    </p:spTree>
    <p:extLst>
      <p:ext uri="{BB962C8B-B14F-4D97-AF65-F5344CB8AC3E}">
        <p14:creationId xmlns:p14="http://schemas.microsoft.com/office/powerpoint/2010/main" val="2733153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Congrats!</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620982"/>
          </a:xfrm>
        </p:spPr>
        <p:txBody>
          <a:bodyPr vert="horz" lIns="91440" tIns="45720" rIns="91440" bIns="45720" rtlCol="0" anchor="t">
            <a:normAutofit/>
          </a:bodyPr>
          <a:lstStyle/>
          <a:p>
            <a:pPr marL="0" indent="0" algn="ctr">
              <a:buNone/>
            </a:pPr>
            <a:r>
              <a:rPr lang="en-US" dirty="0">
                <a:solidFill>
                  <a:schemeClr val="accent3"/>
                </a:solidFill>
              </a:rPr>
              <a:t>Congratulations! </a:t>
            </a:r>
            <a:r>
              <a:rPr lang="en-US" dirty="0">
                <a:solidFill>
                  <a:schemeClr val="accent5"/>
                </a:solidFill>
              </a:rPr>
              <a:t>Not only did you install a heat pump, but </a:t>
            </a:r>
            <a:r>
              <a:rPr lang="en-US" dirty="0">
                <a:solidFill>
                  <a:schemeClr val="accent3"/>
                </a:solidFill>
              </a:rPr>
              <a:t>you live in a country that currently offers dynamic price contracts </a:t>
            </a:r>
            <a:r>
              <a:rPr lang="en-US" dirty="0">
                <a:solidFill>
                  <a:schemeClr val="accent5"/>
                </a:solidFill>
              </a:rPr>
              <a:t>(so far, only 12 Member States have implemented this </a:t>
            </a:r>
            <a:r>
              <a:rPr lang="en-US" dirty="0">
                <a:solidFill>
                  <a:schemeClr val="accent2">
                    <a:lumMod val="40000"/>
                    <a:lumOff val="60000"/>
                  </a:schemeClr>
                </a:solidFill>
              </a:rPr>
              <a:t>obligation</a:t>
            </a:r>
            <a:r>
              <a:rPr lang="en-US" dirty="0">
                <a:solidFill>
                  <a:schemeClr val="accent5"/>
                </a:solidFill>
              </a:rPr>
              <a:t> under the Electricity Directive [2019]). We hope you enjoy being a heat pump, and thanks for playing!</a:t>
            </a: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standing on a podium&#10;&#10;Description automatically generated with low confidence">
            <a:extLst>
              <a:ext uri="{FF2B5EF4-FFF2-40B4-BE49-F238E27FC236}">
                <a16:creationId xmlns:a16="http://schemas.microsoft.com/office/drawing/2014/main" id="{D370361A-4CB9-4888-91A3-71561F6BC9E8}"/>
              </a:ext>
            </a:extLst>
          </p:cNvPr>
          <p:cNvPicPr>
            <a:picLocks noChangeAspect="1"/>
          </p:cNvPicPr>
          <p:nvPr/>
        </p:nvPicPr>
        <p:blipFill>
          <a:blip r:embed="rId2"/>
          <a:stretch>
            <a:fillRect/>
          </a:stretch>
        </p:blipFill>
        <p:spPr>
          <a:xfrm>
            <a:off x="8136556" y="1821581"/>
            <a:ext cx="3048000" cy="3048000"/>
          </a:xfrm>
          <a:prstGeom prst="rect">
            <a:avLst/>
          </a:prstGeom>
        </p:spPr>
      </p:pic>
      <p:sp>
        <p:nvSpPr>
          <p:cNvPr id="4" name="TextBox 3">
            <a:extLst>
              <a:ext uri="{FF2B5EF4-FFF2-40B4-BE49-F238E27FC236}">
                <a16:creationId xmlns:a16="http://schemas.microsoft.com/office/drawing/2014/main" id="{C4032100-358C-5278-44D4-7D206E9FDCBE}"/>
              </a:ext>
            </a:extLst>
          </p:cNvPr>
          <p:cNvSpPr txBox="1"/>
          <p:nvPr/>
        </p:nvSpPr>
        <p:spPr>
          <a:xfrm>
            <a:off x="9527601" y="5861482"/>
            <a:ext cx="2664399" cy="369332"/>
          </a:xfrm>
          <a:prstGeom prst="rect">
            <a:avLst/>
          </a:prstGeom>
          <a:noFill/>
        </p:spPr>
        <p:txBody>
          <a:bodyPr wrap="square" rtlCol="0">
            <a:spAutoFit/>
          </a:bodyPr>
          <a:lstStyle/>
          <a:p>
            <a:r>
              <a:rPr lang="fr-BE">
                <a:hlinkClick r:id="rId3" action="ppaction://hlinksldjump"/>
              </a:rPr>
              <a:t>End</a:t>
            </a:r>
            <a:endParaRPr lang="en-IE"/>
          </a:p>
        </p:txBody>
      </p:sp>
      <p:pic>
        <p:nvPicPr>
          <p:cNvPr id="7" name="Picture 6">
            <a:extLst>
              <a:ext uri="{FF2B5EF4-FFF2-40B4-BE49-F238E27FC236}">
                <a16:creationId xmlns:a16="http://schemas.microsoft.com/office/drawing/2014/main" id="{8B1D3DFF-5F63-7570-22C6-B13C14997FE4}"/>
              </a:ext>
            </a:extLst>
          </p:cNvPr>
          <p:cNvPicPr>
            <a:picLocks noChangeAspect="1"/>
          </p:cNvPicPr>
          <p:nvPr/>
        </p:nvPicPr>
        <p:blipFill>
          <a:blip r:embed="rId4"/>
          <a:stretch>
            <a:fillRect/>
          </a:stretch>
        </p:blipFill>
        <p:spPr>
          <a:xfrm>
            <a:off x="5721790" y="4452289"/>
            <a:ext cx="2322614" cy="1593859"/>
          </a:xfrm>
          <a:prstGeom prst="rect">
            <a:avLst/>
          </a:prstGeom>
        </p:spPr>
      </p:pic>
      <p:sp>
        <p:nvSpPr>
          <p:cNvPr id="8" name="TextBox 7">
            <a:extLst>
              <a:ext uri="{FF2B5EF4-FFF2-40B4-BE49-F238E27FC236}">
                <a16:creationId xmlns:a16="http://schemas.microsoft.com/office/drawing/2014/main" id="{B19DD7C0-BF26-EB4F-0D15-D8909F1A5DC4}"/>
              </a:ext>
            </a:extLst>
          </p:cNvPr>
          <p:cNvSpPr txBox="1"/>
          <p:nvPr/>
        </p:nvSpPr>
        <p:spPr>
          <a:xfrm>
            <a:off x="10621194" y="5861482"/>
            <a:ext cx="1120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5" action="ppaction://hlinksldjump"/>
              </a:rPr>
              <a:t>Restart</a:t>
            </a:r>
            <a:endParaRPr lang="en-US" dirty="0"/>
          </a:p>
        </p:txBody>
      </p:sp>
    </p:spTree>
    <p:extLst>
      <p:ext uri="{BB962C8B-B14F-4D97-AF65-F5344CB8AC3E}">
        <p14:creationId xmlns:p14="http://schemas.microsoft.com/office/powerpoint/2010/main" val="102025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fontScale="90000"/>
          </a:bodyPr>
          <a:lstStyle/>
          <a:p>
            <a:r>
              <a:rPr lang="en-US">
                <a:solidFill>
                  <a:schemeClr val="accent3"/>
                </a:solidFill>
              </a:rPr>
              <a:t>Heat pump: </a:t>
            </a:r>
            <a:br>
              <a:rPr lang="en-US">
                <a:solidFill>
                  <a:schemeClr val="accent3"/>
                </a:solidFill>
              </a:rPr>
            </a:br>
            <a:r>
              <a:rPr lang="en-US">
                <a:solidFill>
                  <a:schemeClr val="accent3"/>
                </a:solidFill>
              </a:rPr>
              <a:t>Congrats – mostly!</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266552"/>
          </a:xfrm>
        </p:spPr>
        <p:txBody>
          <a:bodyPr vert="horz" lIns="91440" tIns="45720" rIns="91440" bIns="45720" rtlCol="0" anchor="t">
            <a:normAutofit fontScale="92500" lnSpcReduction="20000"/>
          </a:bodyPr>
          <a:lstStyle/>
          <a:p>
            <a:pPr marL="0" indent="0" algn="ctr">
              <a:buNone/>
            </a:pPr>
            <a:r>
              <a:rPr lang="en-US" dirty="0">
                <a:solidFill>
                  <a:schemeClr val="accent5"/>
                </a:solidFill>
              </a:rPr>
              <a:t>So, </a:t>
            </a:r>
            <a:r>
              <a:rPr lang="en-US" dirty="0">
                <a:solidFill>
                  <a:schemeClr val="accent3"/>
                </a:solidFill>
              </a:rPr>
              <a:t>congratulations on getting your heat pump installed!</a:t>
            </a:r>
          </a:p>
          <a:p>
            <a:pPr marL="0" indent="0" algn="ctr">
              <a:buNone/>
            </a:pPr>
            <a:r>
              <a:rPr lang="en-US" dirty="0">
                <a:solidFill>
                  <a:schemeClr val="accent5"/>
                </a:solidFill>
              </a:rPr>
              <a:t>Unfortunately, your country doesn’t currently offer a dynamic price contract. </a:t>
            </a:r>
            <a:endParaRPr lang="en-US" dirty="0">
              <a:solidFill>
                <a:schemeClr val="accent5"/>
              </a:solidFill>
              <a:cs typeface="Calibri"/>
            </a:endParaRPr>
          </a:p>
          <a:p>
            <a:pPr marL="0" indent="0" algn="ctr">
              <a:buNone/>
            </a:pPr>
            <a:r>
              <a:rPr lang="en-US" dirty="0">
                <a:solidFill>
                  <a:schemeClr val="accent5"/>
                </a:solidFill>
              </a:rPr>
              <a:t>Hopefully, they will soon implement this overdue </a:t>
            </a:r>
            <a:r>
              <a:rPr lang="en-US" dirty="0">
                <a:solidFill>
                  <a:schemeClr val="accent2">
                    <a:lumMod val="60000"/>
                    <a:lumOff val="40000"/>
                  </a:schemeClr>
                </a:solidFill>
              </a:rPr>
              <a:t>obligation</a:t>
            </a:r>
            <a:r>
              <a:rPr lang="en-US" dirty="0">
                <a:solidFill>
                  <a:schemeClr val="accent5"/>
                </a:solidFill>
              </a:rPr>
              <a:t> under the Electricity Directive (2019). In the meantime, enjoy your heat pump and thanks for playing!</a:t>
            </a:r>
            <a:endParaRPr lang="en-US" dirty="0">
              <a:solidFill>
                <a:schemeClr val="accent5"/>
              </a:solidFill>
              <a:cs typeface="Calibri"/>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9" name="Picture 8" descr="A person standing on a podium&#10;&#10;Description automatically generated with low confidence">
            <a:extLst>
              <a:ext uri="{FF2B5EF4-FFF2-40B4-BE49-F238E27FC236}">
                <a16:creationId xmlns:a16="http://schemas.microsoft.com/office/drawing/2014/main" id="{76BD863B-5B30-7D24-5FDF-F5D7DC0EE510}"/>
              </a:ext>
            </a:extLst>
          </p:cNvPr>
          <p:cNvPicPr>
            <a:picLocks noChangeAspect="1"/>
          </p:cNvPicPr>
          <p:nvPr/>
        </p:nvPicPr>
        <p:blipFill>
          <a:blip r:embed="rId2"/>
          <a:stretch>
            <a:fillRect/>
          </a:stretch>
        </p:blipFill>
        <p:spPr>
          <a:xfrm>
            <a:off x="8399203" y="1939451"/>
            <a:ext cx="3048000" cy="3048000"/>
          </a:xfrm>
          <a:prstGeom prst="rect">
            <a:avLst/>
          </a:prstGeom>
        </p:spPr>
      </p:pic>
      <p:sp>
        <p:nvSpPr>
          <p:cNvPr id="4" name="TextBox 3">
            <a:extLst>
              <a:ext uri="{FF2B5EF4-FFF2-40B4-BE49-F238E27FC236}">
                <a16:creationId xmlns:a16="http://schemas.microsoft.com/office/drawing/2014/main" id="{90C662F2-3875-FC4B-0BEE-EF0956D301C2}"/>
              </a:ext>
            </a:extLst>
          </p:cNvPr>
          <p:cNvSpPr txBox="1"/>
          <p:nvPr/>
        </p:nvSpPr>
        <p:spPr>
          <a:xfrm>
            <a:off x="9106655" y="5987018"/>
            <a:ext cx="552912" cy="369332"/>
          </a:xfrm>
          <a:prstGeom prst="rect">
            <a:avLst/>
          </a:prstGeom>
          <a:noFill/>
        </p:spPr>
        <p:txBody>
          <a:bodyPr wrap="square" rtlCol="0">
            <a:spAutoFit/>
          </a:bodyPr>
          <a:lstStyle/>
          <a:p>
            <a:r>
              <a:rPr lang="fr-BE">
                <a:hlinkClick r:id="rId3" action="ppaction://hlinksldjump"/>
              </a:rPr>
              <a:t>End</a:t>
            </a:r>
            <a:endParaRPr lang="en-IE"/>
          </a:p>
        </p:txBody>
      </p:sp>
      <p:pic>
        <p:nvPicPr>
          <p:cNvPr id="7" name="Picture 6">
            <a:extLst>
              <a:ext uri="{FF2B5EF4-FFF2-40B4-BE49-F238E27FC236}">
                <a16:creationId xmlns:a16="http://schemas.microsoft.com/office/drawing/2014/main" id="{276322EA-9035-CBBD-62BD-4C28D2598743}"/>
              </a:ext>
            </a:extLst>
          </p:cNvPr>
          <p:cNvPicPr>
            <a:picLocks noChangeAspect="1"/>
          </p:cNvPicPr>
          <p:nvPr/>
        </p:nvPicPr>
        <p:blipFill>
          <a:blip r:embed="rId4"/>
          <a:stretch>
            <a:fillRect/>
          </a:stretch>
        </p:blipFill>
        <p:spPr>
          <a:xfrm>
            <a:off x="5721789" y="4138289"/>
            <a:ext cx="2780185" cy="1907860"/>
          </a:xfrm>
          <a:prstGeom prst="rect">
            <a:avLst/>
          </a:prstGeom>
        </p:spPr>
      </p:pic>
      <p:sp>
        <p:nvSpPr>
          <p:cNvPr id="6" name="TextBox 5">
            <a:extLst>
              <a:ext uri="{FF2B5EF4-FFF2-40B4-BE49-F238E27FC236}">
                <a16:creationId xmlns:a16="http://schemas.microsoft.com/office/drawing/2014/main" id="{BB8DE5C2-E3B0-86B3-8C98-B6A33EC95866}"/>
              </a:ext>
            </a:extLst>
          </p:cNvPr>
          <p:cNvSpPr txBox="1"/>
          <p:nvPr/>
        </p:nvSpPr>
        <p:spPr>
          <a:xfrm>
            <a:off x="10115355" y="5987018"/>
            <a:ext cx="1736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5" action="ppaction://hlinksldjump"/>
              </a:rPr>
              <a:t>Restart</a:t>
            </a:r>
            <a:endParaRPr lang="en-US" dirty="0"/>
          </a:p>
        </p:txBody>
      </p:sp>
    </p:spTree>
    <p:extLst>
      <p:ext uri="{BB962C8B-B14F-4D97-AF65-F5344CB8AC3E}">
        <p14:creationId xmlns:p14="http://schemas.microsoft.com/office/powerpoint/2010/main" val="363427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41EB-C854-9585-0112-DEB1D8C0819B}"/>
              </a:ext>
            </a:extLst>
          </p:cNvPr>
          <p:cNvSpPr>
            <a:spLocks noGrp="1"/>
          </p:cNvSpPr>
          <p:nvPr>
            <p:ph type="title"/>
          </p:nvPr>
        </p:nvSpPr>
        <p:spPr>
          <a:xfrm>
            <a:off x="4895883" y="136525"/>
            <a:ext cx="6621855" cy="1325563"/>
          </a:xfrm>
        </p:spPr>
        <p:txBody>
          <a:bodyPr/>
          <a:lstStyle/>
          <a:p>
            <a:r>
              <a:rPr lang="fr-BE">
                <a:solidFill>
                  <a:schemeClr val="accent3"/>
                </a:solidFill>
              </a:rPr>
              <a:t>Thanks for </a:t>
            </a:r>
            <a:r>
              <a:rPr lang="fr-BE" err="1">
                <a:solidFill>
                  <a:schemeClr val="accent3"/>
                </a:solidFill>
              </a:rPr>
              <a:t>playing</a:t>
            </a:r>
            <a:r>
              <a:rPr lang="fr-BE">
                <a:solidFill>
                  <a:schemeClr val="accent3"/>
                </a:solidFill>
              </a:rPr>
              <a:t>!</a:t>
            </a:r>
            <a:endParaRPr lang="en-IE">
              <a:solidFill>
                <a:schemeClr val="accent3"/>
              </a:solidFill>
            </a:endParaRPr>
          </a:p>
        </p:txBody>
      </p:sp>
      <p:sp>
        <p:nvSpPr>
          <p:cNvPr id="5" name="Date Placeholder 4">
            <a:extLst>
              <a:ext uri="{FF2B5EF4-FFF2-40B4-BE49-F238E27FC236}">
                <a16:creationId xmlns:a16="http://schemas.microsoft.com/office/drawing/2014/main" id="{7971A3A5-FB14-37DE-C791-0A330D1A7AFC}"/>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sp>
        <p:nvSpPr>
          <p:cNvPr id="8" name="Rectangle: Rounded Corners 7">
            <a:extLst>
              <a:ext uri="{FF2B5EF4-FFF2-40B4-BE49-F238E27FC236}">
                <a16:creationId xmlns:a16="http://schemas.microsoft.com/office/drawing/2014/main" id="{DB02D57D-6AA5-1E23-E9F1-1F21EC7BEF38}"/>
              </a:ext>
            </a:extLst>
          </p:cNvPr>
          <p:cNvSpPr/>
          <p:nvPr/>
        </p:nvSpPr>
        <p:spPr>
          <a:xfrm>
            <a:off x="2036473" y="2123197"/>
            <a:ext cx="8117792" cy="86637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a:t>To </a:t>
            </a:r>
            <a:r>
              <a:rPr lang="fr-BE" sz="2400" err="1"/>
              <a:t>stay</a:t>
            </a:r>
            <a:r>
              <a:rPr lang="fr-BE" sz="2400"/>
              <a:t> up to date, </a:t>
            </a:r>
            <a:r>
              <a:rPr lang="fr-BE" sz="2400" err="1"/>
              <a:t>sign</a:t>
            </a:r>
            <a:r>
              <a:rPr lang="fr-BE" sz="2400"/>
              <a:t> up for </a:t>
            </a:r>
            <a:r>
              <a:rPr lang="fr-BE" sz="2400" err="1"/>
              <a:t>our</a:t>
            </a:r>
            <a:r>
              <a:rPr lang="fr-BE" sz="2400"/>
              <a:t> newsletter at </a:t>
            </a:r>
            <a:r>
              <a:rPr lang="fr-BE" sz="2400">
                <a:solidFill>
                  <a:schemeClr val="bg2"/>
                </a:solidFill>
                <a:hlinkClick r:id="rId2"/>
              </a:rPr>
              <a:t>www.clear-x.eu</a:t>
            </a:r>
            <a:endParaRPr lang="en-IE" sz="2400">
              <a:solidFill>
                <a:schemeClr val="bg2"/>
              </a:solidFill>
            </a:endParaRPr>
          </a:p>
        </p:txBody>
      </p:sp>
      <p:pic>
        <p:nvPicPr>
          <p:cNvPr id="6" name="Picture 6" descr="A picture containing text, businesscard, vector graphics, sign&#10;&#10;Description automatically generated">
            <a:extLst>
              <a:ext uri="{FF2B5EF4-FFF2-40B4-BE49-F238E27FC236}">
                <a16:creationId xmlns:a16="http://schemas.microsoft.com/office/drawing/2014/main" id="{7897F2B1-0EDB-3E52-431C-EA659B96600B}"/>
              </a:ext>
            </a:extLst>
          </p:cNvPr>
          <p:cNvPicPr>
            <a:picLocks noChangeAspect="1"/>
          </p:cNvPicPr>
          <p:nvPr/>
        </p:nvPicPr>
        <p:blipFill>
          <a:blip r:embed="rId3"/>
          <a:stretch>
            <a:fillRect/>
          </a:stretch>
        </p:blipFill>
        <p:spPr>
          <a:xfrm>
            <a:off x="3913238" y="3240086"/>
            <a:ext cx="4353232" cy="2860473"/>
          </a:xfrm>
          <a:prstGeom prst="rect">
            <a:avLst/>
          </a:prstGeom>
        </p:spPr>
      </p:pic>
      <p:sp>
        <p:nvSpPr>
          <p:cNvPr id="3" name="TextBox 2">
            <a:extLst>
              <a:ext uri="{FF2B5EF4-FFF2-40B4-BE49-F238E27FC236}">
                <a16:creationId xmlns:a16="http://schemas.microsoft.com/office/drawing/2014/main" id="{C49E008C-439E-6DB0-85DC-FDDE1DEE5464}"/>
              </a:ext>
            </a:extLst>
          </p:cNvPr>
          <p:cNvSpPr txBox="1"/>
          <p:nvPr/>
        </p:nvSpPr>
        <p:spPr>
          <a:xfrm>
            <a:off x="10076444" y="5731227"/>
            <a:ext cx="1736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4" action="ppaction://hlinksldjump"/>
              </a:rPr>
              <a:t>Restart</a:t>
            </a:r>
            <a:endParaRPr lang="en-US" dirty="0"/>
          </a:p>
        </p:txBody>
      </p:sp>
    </p:spTree>
    <p:extLst>
      <p:ext uri="{BB962C8B-B14F-4D97-AF65-F5344CB8AC3E}">
        <p14:creationId xmlns:p14="http://schemas.microsoft.com/office/powerpoint/2010/main" val="236000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Great! Installing solar panels is much easier when you own your own property. </a:t>
            </a: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7896582" y="2135434"/>
            <a:ext cx="3308746" cy="2205830"/>
          </a:xfrm>
          <a:prstGeom prst="rect">
            <a:avLst/>
          </a:prstGeom>
        </p:spPr>
      </p:pic>
    </p:spTree>
    <p:extLst>
      <p:ext uri="{BB962C8B-B14F-4D97-AF65-F5344CB8AC3E}">
        <p14:creationId xmlns:p14="http://schemas.microsoft.com/office/powerpoint/2010/main" val="424058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a:bodyPr>
          <a:lstStyle/>
          <a:p>
            <a:pPr marL="0" indent="0" algn="ctr">
              <a:buNone/>
            </a:pPr>
            <a:r>
              <a:rPr lang="en-US">
                <a:solidFill>
                  <a:schemeClr val="accent5"/>
                </a:solidFill>
              </a:rPr>
              <a:t>Ouch! If you have a reluctant landlord, trying to install PV panels can quickly become a nightmare. A </a:t>
            </a:r>
            <a:r>
              <a:rPr lang="en-US">
                <a:solidFill>
                  <a:schemeClr val="tx2">
                    <a:lumMod val="60000"/>
                    <a:lumOff val="40000"/>
                  </a:schemeClr>
                </a:solidFill>
              </a:rPr>
              <a:t>solar mandate for new buildings </a:t>
            </a:r>
            <a:r>
              <a:rPr lang="en-US">
                <a:solidFill>
                  <a:schemeClr val="accent5"/>
                </a:solidFill>
              </a:rPr>
              <a:t>should be adopted, and consumers should be able to </a:t>
            </a:r>
            <a:r>
              <a:rPr lang="en-US">
                <a:solidFill>
                  <a:schemeClr val="tx2">
                    <a:lumMod val="60000"/>
                    <a:lumOff val="40000"/>
                  </a:schemeClr>
                </a:solidFill>
              </a:rPr>
              <a:t>purchase electricity directly from other consumers, </a:t>
            </a:r>
            <a:r>
              <a:rPr lang="en-US">
                <a:solidFill>
                  <a:schemeClr val="accent5"/>
                </a:solidFill>
              </a:rPr>
              <a:t>with full protections. </a:t>
            </a:r>
          </a:p>
          <a:p>
            <a:pPr marL="0" indent="0" algn="ctr">
              <a:buNone/>
            </a:pPr>
            <a:r>
              <a:rPr lang="en-US">
                <a:solidFill>
                  <a:schemeClr val="accent3"/>
                </a:solidFill>
              </a:rPr>
              <a:t>Another option you can try is </a:t>
            </a:r>
            <a:r>
              <a:rPr lang="en-US">
                <a:solidFill>
                  <a:schemeClr val="tx2">
                    <a:lumMod val="60000"/>
                    <a:lumOff val="40000"/>
                  </a:schemeClr>
                </a:solidFill>
              </a:rPr>
              <a:t>plug-in PV panels</a:t>
            </a:r>
            <a:r>
              <a:rPr lang="en-US">
                <a:solidFill>
                  <a:schemeClr val="accent3"/>
                </a:solidFill>
              </a:rPr>
              <a:t> or buying a segment of a </a:t>
            </a:r>
            <a:r>
              <a:rPr lang="en-US">
                <a:solidFill>
                  <a:schemeClr val="tx2">
                    <a:lumMod val="60000"/>
                    <a:lumOff val="40000"/>
                  </a:schemeClr>
                </a:solidFill>
              </a:rPr>
              <a:t>solar park.</a:t>
            </a:r>
            <a:endParaRPr lang="en-US">
              <a:solidFill>
                <a:schemeClr val="accent5"/>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2"/>
          <a:stretch>
            <a:fillRect/>
          </a:stretch>
        </p:blipFill>
        <p:spPr>
          <a:xfrm>
            <a:off x="7103753" y="2013775"/>
            <a:ext cx="3081035" cy="2054023"/>
          </a:xfrm>
          <a:prstGeom prst="rect">
            <a:avLst/>
          </a:prstGeom>
        </p:spPr>
      </p:pic>
      <p:sp>
        <p:nvSpPr>
          <p:cNvPr id="4" name="TextBox 3">
            <a:extLst>
              <a:ext uri="{FF2B5EF4-FFF2-40B4-BE49-F238E27FC236}">
                <a16:creationId xmlns:a16="http://schemas.microsoft.com/office/drawing/2014/main" id="{7CAF5D9C-AB94-532A-1304-055A0D44D058}"/>
              </a:ext>
            </a:extLst>
          </p:cNvPr>
          <p:cNvSpPr txBox="1"/>
          <p:nvPr/>
        </p:nvSpPr>
        <p:spPr>
          <a:xfrm>
            <a:off x="6899543" y="5155660"/>
            <a:ext cx="4980562" cy="914400"/>
          </a:xfrm>
          <a:prstGeom prst="rect">
            <a:avLst/>
          </a:prstGeom>
          <a:noFill/>
        </p:spPr>
        <p:txBody>
          <a:bodyPr wrap="square" rtlCol="0">
            <a:spAutoFit/>
          </a:bodyPr>
          <a:lstStyle/>
          <a:p>
            <a:r>
              <a:rPr lang="en-US" dirty="0">
                <a:solidFill>
                  <a:schemeClr val="accent5"/>
                </a:solidFill>
              </a:rPr>
              <a:t>For now, pick yourself up and</a:t>
            </a:r>
            <a:r>
              <a:rPr lang="en-US" dirty="0">
                <a:solidFill>
                  <a:schemeClr val="accent5"/>
                </a:solidFill>
                <a:hlinkClick r:id="rId3" action="ppaction://hlinksldjump"/>
              </a:rPr>
              <a:t> let’s try another hurdle!</a:t>
            </a:r>
            <a:endParaRPr lang="en-US" dirty="0">
              <a:solidFill>
                <a:schemeClr val="bg2"/>
              </a:solidFill>
            </a:endParaRPr>
          </a:p>
          <a:p>
            <a:endParaRPr lang="en-IE" dirty="0"/>
          </a:p>
        </p:txBody>
      </p:sp>
    </p:spTree>
    <p:extLst>
      <p:ext uri="{BB962C8B-B14F-4D97-AF65-F5344CB8AC3E}">
        <p14:creationId xmlns:p14="http://schemas.microsoft.com/office/powerpoint/2010/main" val="268748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Second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Which of these options is closest to your living situation?</a:t>
            </a:r>
          </a:p>
          <a:p>
            <a:pPr algn="ctr"/>
            <a:r>
              <a:rPr lang="en-US">
                <a:solidFill>
                  <a:schemeClr val="accent2"/>
                </a:solidFill>
                <a:hlinkClick r:id="rId2" action="ppaction://hlinksldjump"/>
              </a:rPr>
              <a:t>I live in a ‘single family home’.</a:t>
            </a:r>
            <a:endParaRPr lang="en-US">
              <a:solidFill>
                <a:schemeClr val="accent2"/>
              </a:solidFill>
            </a:endParaRPr>
          </a:p>
          <a:p>
            <a:pPr algn="ctr"/>
            <a:r>
              <a:rPr lang="en-US">
                <a:solidFill>
                  <a:schemeClr val="bg2"/>
                </a:solidFill>
                <a:hlinkClick r:id="rId3" action="ppaction://hlinksldjump"/>
              </a:rPr>
              <a:t>I live in a multi-unit building (apartment). </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423649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2: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Great! If you live in a single family home which you own, you should be free to set up PV panels (check permitting issues in your country).</a:t>
            </a: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pic>
        <p:nvPicPr>
          <p:cNvPr id="7" name="Picture 6">
            <a:extLst>
              <a:ext uri="{FF2B5EF4-FFF2-40B4-BE49-F238E27FC236}">
                <a16:creationId xmlns:a16="http://schemas.microsoft.com/office/drawing/2014/main" id="{E6433672-FC1D-C9FE-A8DE-DCAC4313377F}"/>
              </a:ext>
            </a:extLst>
          </p:cNvPr>
          <p:cNvPicPr>
            <a:picLocks noChangeAspect="1"/>
          </p:cNvPicPr>
          <p:nvPr/>
        </p:nvPicPr>
        <p:blipFill>
          <a:blip r:embed="rId4"/>
          <a:stretch>
            <a:fillRect/>
          </a:stretch>
        </p:blipFill>
        <p:spPr>
          <a:xfrm>
            <a:off x="6096000" y="4341264"/>
            <a:ext cx="2679509" cy="1764261"/>
          </a:xfrm>
          <a:prstGeom prst="rect">
            <a:avLst/>
          </a:prstGeom>
        </p:spPr>
      </p:pic>
    </p:spTree>
    <p:extLst>
      <p:ext uri="{BB962C8B-B14F-4D97-AF65-F5344CB8AC3E}">
        <p14:creationId xmlns:p14="http://schemas.microsoft.com/office/powerpoint/2010/main" val="8591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2: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334473"/>
          </a:xfrm>
        </p:spPr>
        <p:txBody>
          <a:bodyPr vert="horz" lIns="91440" tIns="45720" rIns="91440" bIns="45720" rtlCol="0" anchor="t">
            <a:normAutofit/>
          </a:bodyPr>
          <a:lstStyle/>
          <a:p>
            <a:pPr marL="0" indent="0" algn="ctr">
              <a:buNone/>
            </a:pPr>
            <a:r>
              <a:rPr lang="en-US">
                <a:solidFill>
                  <a:schemeClr val="accent5"/>
                </a:solidFill>
              </a:rPr>
              <a:t>Unfortunately, there can be many difficulties getting PV panels installed in a common building.</a:t>
            </a:r>
          </a:p>
          <a:p>
            <a:pPr marL="0" indent="0" algn="ctr">
              <a:buNone/>
            </a:pPr>
            <a:r>
              <a:rPr lang="en-US">
                <a:solidFill>
                  <a:schemeClr val="accent5"/>
                </a:solidFill>
              </a:rPr>
              <a:t> While this is </a:t>
            </a:r>
            <a:r>
              <a:rPr lang="en-US">
                <a:solidFill>
                  <a:schemeClr val="accent3"/>
                </a:solidFill>
              </a:rPr>
              <a:t>a national and local planning</a:t>
            </a:r>
            <a:r>
              <a:rPr lang="en-US">
                <a:solidFill>
                  <a:schemeClr val="accent5"/>
                </a:solidFill>
              </a:rPr>
              <a:t> issue, making </a:t>
            </a:r>
            <a:r>
              <a:rPr lang="en-US">
                <a:solidFill>
                  <a:schemeClr val="accent2"/>
                </a:solidFill>
              </a:rPr>
              <a:t>EU funds* available for multi-unit renovation </a:t>
            </a:r>
            <a:r>
              <a:rPr lang="en-US">
                <a:solidFill>
                  <a:schemeClr val="accent5"/>
                </a:solidFill>
              </a:rPr>
              <a:t>can </a:t>
            </a:r>
            <a:r>
              <a:rPr lang="en-US" err="1">
                <a:solidFill>
                  <a:schemeClr val="accent6"/>
                </a:solidFill>
              </a:rPr>
              <a:t>incentivise</a:t>
            </a:r>
            <a:r>
              <a:rPr lang="en-US">
                <a:solidFill>
                  <a:schemeClr val="accent6"/>
                </a:solidFill>
              </a:rPr>
              <a:t> agreement </a:t>
            </a:r>
            <a:r>
              <a:rPr lang="en-US">
                <a:solidFill>
                  <a:schemeClr val="accent5"/>
                </a:solidFill>
              </a:rPr>
              <a:t>among </a:t>
            </a:r>
            <a:r>
              <a:rPr lang="en-US" err="1">
                <a:solidFill>
                  <a:schemeClr val="accent5"/>
                </a:solidFill>
              </a:rPr>
              <a:t>neighbours</a:t>
            </a:r>
            <a:r>
              <a:rPr lang="en-US">
                <a:solidFill>
                  <a:schemeClr val="accent5"/>
                </a:solidFill>
              </a:rPr>
              <a:t> to install solar panels. </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2"/>
          <a:stretch>
            <a:fillRect/>
          </a:stretch>
        </p:blipFill>
        <p:spPr>
          <a:xfrm>
            <a:off x="7103753" y="2013775"/>
            <a:ext cx="3081035" cy="2054023"/>
          </a:xfrm>
          <a:prstGeom prst="rect">
            <a:avLst/>
          </a:prstGeom>
        </p:spPr>
      </p:pic>
      <p:sp>
        <p:nvSpPr>
          <p:cNvPr id="4" name="TextBox 3">
            <a:extLst>
              <a:ext uri="{FF2B5EF4-FFF2-40B4-BE49-F238E27FC236}">
                <a16:creationId xmlns:a16="http://schemas.microsoft.com/office/drawing/2014/main" id="{414ACF2F-73AD-D585-C5D5-6F4BB9FF66B0}"/>
              </a:ext>
            </a:extLst>
          </p:cNvPr>
          <p:cNvSpPr txBox="1"/>
          <p:nvPr/>
        </p:nvSpPr>
        <p:spPr>
          <a:xfrm>
            <a:off x="811850" y="5749598"/>
            <a:ext cx="4990744" cy="461665"/>
          </a:xfrm>
          <a:prstGeom prst="rect">
            <a:avLst/>
          </a:prstGeom>
          <a:noFill/>
        </p:spPr>
        <p:txBody>
          <a:bodyPr wrap="square" rtlCol="0">
            <a:spAutoFit/>
          </a:bodyPr>
          <a:lstStyle/>
          <a:p>
            <a:r>
              <a:rPr lang="fr-BE" sz="1200">
                <a:solidFill>
                  <a:schemeClr val="accent6"/>
                </a:solidFill>
              </a:rPr>
              <a:t>*Such as the </a:t>
            </a:r>
            <a:r>
              <a:rPr lang="fr-BE" sz="1200" err="1">
                <a:solidFill>
                  <a:schemeClr val="accent6"/>
                </a:solidFill>
              </a:rPr>
              <a:t>Recovery</a:t>
            </a:r>
            <a:r>
              <a:rPr lang="fr-BE" sz="1200">
                <a:solidFill>
                  <a:schemeClr val="accent6"/>
                </a:solidFill>
              </a:rPr>
              <a:t> and </a:t>
            </a:r>
            <a:r>
              <a:rPr lang="fr-BE" sz="1200" err="1">
                <a:solidFill>
                  <a:schemeClr val="accent6"/>
                </a:solidFill>
              </a:rPr>
              <a:t>Resilience</a:t>
            </a:r>
            <a:r>
              <a:rPr lang="fr-BE" sz="1200">
                <a:solidFill>
                  <a:schemeClr val="accent6"/>
                </a:solidFill>
              </a:rPr>
              <a:t> Facility, National Energy &amp; Climate Plans, &amp; the Social Climate </a:t>
            </a:r>
            <a:r>
              <a:rPr lang="fr-BE" sz="1200" err="1">
                <a:solidFill>
                  <a:schemeClr val="accent6"/>
                </a:solidFill>
              </a:rPr>
              <a:t>Fund</a:t>
            </a:r>
            <a:r>
              <a:rPr lang="fr-BE" sz="1200">
                <a:solidFill>
                  <a:schemeClr val="accent6"/>
                </a:solidFill>
              </a:rPr>
              <a:t>.</a:t>
            </a:r>
            <a:endParaRPr lang="en-IE" sz="1200">
              <a:solidFill>
                <a:schemeClr val="accent6"/>
              </a:solidFill>
            </a:endParaRPr>
          </a:p>
        </p:txBody>
      </p:sp>
      <p:sp>
        <p:nvSpPr>
          <p:cNvPr id="7" name="TextBox 6">
            <a:extLst>
              <a:ext uri="{FF2B5EF4-FFF2-40B4-BE49-F238E27FC236}">
                <a16:creationId xmlns:a16="http://schemas.microsoft.com/office/drawing/2014/main" id="{7D30E0D5-7A18-34F8-2285-EEEFEF963661}"/>
              </a:ext>
            </a:extLst>
          </p:cNvPr>
          <p:cNvSpPr txBox="1"/>
          <p:nvPr/>
        </p:nvSpPr>
        <p:spPr>
          <a:xfrm>
            <a:off x="7103753" y="5380266"/>
            <a:ext cx="3768696" cy="461665"/>
          </a:xfrm>
          <a:prstGeom prst="rect">
            <a:avLst/>
          </a:prstGeom>
          <a:noFill/>
        </p:spPr>
        <p:txBody>
          <a:bodyPr wrap="square" rtlCol="0">
            <a:spAutoFit/>
          </a:bodyPr>
          <a:lstStyle/>
          <a:p>
            <a:r>
              <a:rPr lang="fr-BE" sz="2400">
                <a:hlinkClick r:id="rId3" action="ppaction://hlinksldjump"/>
              </a:rPr>
              <a:t>It’s time for the </a:t>
            </a:r>
            <a:r>
              <a:rPr lang="fr-BE" sz="2400" err="1">
                <a:hlinkClick r:id="rId3" action="ppaction://hlinksldjump"/>
              </a:rPr>
              <a:t>next</a:t>
            </a:r>
            <a:r>
              <a:rPr lang="fr-BE" sz="2400">
                <a:hlinkClick r:id="rId3" action="ppaction://hlinksldjump"/>
              </a:rPr>
              <a:t> </a:t>
            </a:r>
            <a:r>
              <a:rPr lang="fr-BE" sz="2400" err="1">
                <a:hlinkClick r:id="rId3" action="ppaction://hlinksldjump"/>
              </a:rPr>
              <a:t>hurdle</a:t>
            </a:r>
            <a:r>
              <a:rPr lang="fr-BE" sz="2400">
                <a:hlinkClick r:id="rId3" action="ppaction://hlinksldjump"/>
              </a:rPr>
              <a:t>!</a:t>
            </a:r>
            <a:endParaRPr lang="en-IE" sz="2400"/>
          </a:p>
        </p:txBody>
      </p:sp>
    </p:spTree>
    <p:extLst>
      <p:ext uri="{BB962C8B-B14F-4D97-AF65-F5344CB8AC3E}">
        <p14:creationId xmlns:p14="http://schemas.microsoft.com/office/powerpoint/2010/main" val="78471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Third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dirty="0">
                <a:solidFill>
                  <a:schemeClr val="accent5"/>
                </a:solidFill>
              </a:rPr>
              <a:t>Time to install. Choose an option below. </a:t>
            </a:r>
          </a:p>
          <a:p>
            <a:pPr algn="ctr"/>
            <a:r>
              <a:rPr lang="en-US" dirty="0">
                <a:solidFill>
                  <a:schemeClr val="accent3"/>
                </a:solidFill>
                <a:hlinkClick r:id="rId2" action="ppaction://hlinksldjump"/>
              </a:rPr>
              <a:t>“I’ll find an installer myself, I can figure it out alone.”</a:t>
            </a:r>
            <a:endParaRPr lang="en-US" dirty="0">
              <a:solidFill>
                <a:schemeClr val="accent3"/>
              </a:solidFill>
            </a:endParaRPr>
          </a:p>
          <a:p>
            <a:pPr algn="ctr"/>
            <a:r>
              <a:rPr lang="en-US" dirty="0">
                <a:solidFill>
                  <a:schemeClr val="accent6">
                    <a:lumMod val="40000"/>
                    <a:lumOff val="60000"/>
                  </a:schemeClr>
                </a:solidFill>
                <a:hlinkClick r:id="rId3" action="ppaction://hlinksldjump"/>
              </a:rPr>
              <a:t>“I’m a bit lost and I don’t know where to find a reliable installer.”</a:t>
            </a:r>
            <a:endParaRPr lang="en-US" dirty="0">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3469578479"/>
      </p:ext>
    </p:extLst>
  </p:cSld>
  <p:clrMapOvr>
    <a:masterClrMapping/>
  </p:clrMapOvr>
</p:sld>
</file>

<file path=ppt/theme/theme1.xml><?xml version="1.0" encoding="utf-8"?>
<a:theme xmlns:a="http://schemas.openxmlformats.org/drawingml/2006/main" name="Office Theme">
  <a:themeElements>
    <a:clrScheme name="Clear-X 2021">
      <a:dk1>
        <a:srgbClr val="000000"/>
      </a:dk1>
      <a:lt1>
        <a:srgbClr val="FFFFFF"/>
      </a:lt1>
      <a:dk2>
        <a:srgbClr val="005376"/>
      </a:dk2>
      <a:lt2>
        <a:srgbClr val="7BBCD3"/>
      </a:lt2>
      <a:accent1>
        <a:srgbClr val="005376"/>
      </a:accent1>
      <a:accent2>
        <a:srgbClr val="007BA9"/>
      </a:accent2>
      <a:accent3>
        <a:srgbClr val="F3BC00"/>
      </a:accent3>
      <a:accent4>
        <a:srgbClr val="95C11F"/>
      </a:accent4>
      <a:accent5>
        <a:srgbClr val="1E996C"/>
      </a:accent5>
      <a:accent6>
        <a:srgbClr val="005376"/>
      </a:accent6>
      <a:hlink>
        <a:srgbClr val="007BA9"/>
      </a:hlink>
      <a:folHlink>
        <a:srgbClr val="7BBC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7c780c7-e6aa-48c6-a571-78954b2467e8">
      <UserInfo>
        <DisplayName>Sara Patrone (BEUC)</DisplayName>
        <AccountId>11</AccountId>
        <AccountType/>
      </UserInfo>
      <UserInfo>
        <DisplayName>Eoin Kelly (BEUC)</DisplayName>
        <AccountId>16</AccountId>
        <AccountType/>
      </UserInfo>
      <UserInfo>
        <DisplayName>Anna Martin (BEUC)</DisplayName>
        <AccountId>112</AccountId>
        <AccountType/>
      </UserInfo>
    </SharedWithUsers>
    <TaxCatchAll xmlns="87c780c7-e6aa-48c6-a571-78954b2467e8" xsi:nil="true"/>
    <lcf76f155ced4ddcb4097134ff3c332f xmlns="b88f4f22-e3f0-42fd-80dd-be194df59a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37BAD7A3E8C3479CDA8645723EFD7F" ma:contentTypeVersion="18" ma:contentTypeDescription="Create a new document." ma:contentTypeScope="" ma:versionID="2127621febf5562eec005a86cf1e365b">
  <xsd:schema xmlns:xsd="http://www.w3.org/2001/XMLSchema" xmlns:xs="http://www.w3.org/2001/XMLSchema" xmlns:p="http://schemas.microsoft.com/office/2006/metadata/properties" xmlns:ns2="b88f4f22-e3f0-42fd-80dd-be194df59ab2" xmlns:ns3="87c780c7-e6aa-48c6-a571-78954b2467e8" targetNamespace="http://schemas.microsoft.com/office/2006/metadata/properties" ma:root="true" ma:fieldsID="f63c109eb6fefc9fc6c03a296059c6e4" ns2:_="" ns3:_="">
    <xsd:import namespace="b88f4f22-e3f0-42fd-80dd-be194df59ab2"/>
    <xsd:import namespace="87c780c7-e6aa-48c6-a571-78954b2467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f4f22-e3f0-42fd-80dd-be194df59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ead506-e50e-4b36-bce0-71f6a127c6a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780c7-e6aa-48c6-a571-78954b2467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ee745a-7e93-44a5-b28c-e00deb25f796}" ma:internalName="TaxCatchAll" ma:showField="CatchAllData" ma:web="87c780c7-e6aa-48c6-a571-78954b246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6BD86-AD46-4C73-9805-49ADDE4CD818}">
  <ds:schemaRefs>
    <ds:schemaRef ds:uri="http://schemas.microsoft.com/sharepoint/v3/contenttype/forms"/>
  </ds:schemaRefs>
</ds:datastoreItem>
</file>

<file path=customXml/itemProps2.xml><?xml version="1.0" encoding="utf-8"?>
<ds:datastoreItem xmlns:ds="http://schemas.openxmlformats.org/officeDocument/2006/customXml" ds:itemID="{6B577E05-18F1-436B-AF8A-0D20A95ACE7E}">
  <ds:schemaRefs>
    <ds:schemaRef ds:uri="http://www.w3.org/XML/1998/namespace"/>
    <ds:schemaRef ds:uri="http://schemas.microsoft.com/office/2006/metadata/properties"/>
    <ds:schemaRef ds:uri="http://purl.org/dc/dcmitype/"/>
    <ds:schemaRef ds:uri="http://purl.org/dc/elements/1.1/"/>
    <ds:schemaRef ds:uri="f239a1f2-66ca-41ae-8693-cb5405b4395b"/>
    <ds:schemaRef ds:uri="http://schemas.microsoft.com/office/infopath/2007/PartnerControls"/>
    <ds:schemaRef ds:uri="http://schemas.openxmlformats.org/package/2006/metadata/core-properties"/>
    <ds:schemaRef ds:uri="http://schemas.microsoft.com/office/2006/documentManagement/types"/>
    <ds:schemaRef ds:uri="b03cd26a-71a6-4d88-83db-147733e585e0"/>
    <ds:schemaRef ds:uri="http://purl.org/dc/terms/"/>
  </ds:schemaRefs>
</ds:datastoreItem>
</file>

<file path=customXml/itemProps3.xml><?xml version="1.0" encoding="utf-8"?>
<ds:datastoreItem xmlns:ds="http://schemas.openxmlformats.org/officeDocument/2006/customXml" ds:itemID="{6E36D3A6-8BB8-434F-B3DD-8197EF16C450}"/>
</file>

<file path=docProps/app.xml><?xml version="1.0" encoding="utf-8"?>
<Properties xmlns="http://schemas.openxmlformats.org/officeDocument/2006/extended-properties" xmlns:vt="http://schemas.openxmlformats.org/officeDocument/2006/docPropsVTypes">
  <TotalTime>11</TotalTime>
  <Words>2424</Words>
  <Application>Microsoft Office PowerPoint</Application>
  <PresentationFormat>Widescreen</PresentationFormat>
  <Paragraphs>198</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Hurdle Race: Jumping the hurdles to renewables installations in the home</vt:lpstr>
      <vt:lpstr>First things first:</vt:lpstr>
      <vt:lpstr>Solar panels: First hurdle</vt:lpstr>
      <vt:lpstr>Solar panels: You made it!</vt:lpstr>
      <vt:lpstr>Solar panels:  You fell!</vt:lpstr>
      <vt:lpstr>Solar panels:  Second hurdle</vt:lpstr>
      <vt:lpstr>Solar panels 2: You made it!</vt:lpstr>
      <vt:lpstr>Solar panels 2:  You fell!</vt:lpstr>
      <vt:lpstr>Solar panels:  Third hurdle</vt:lpstr>
      <vt:lpstr>Solar panels 3: You made it!</vt:lpstr>
      <vt:lpstr>Solar panels 3:  You need help</vt:lpstr>
      <vt:lpstr>Solar panels:  Fourth hurdle</vt:lpstr>
      <vt:lpstr>Solar panels 4: You want a subsidy</vt:lpstr>
      <vt:lpstr>Solar panels 4: You need a loan</vt:lpstr>
      <vt:lpstr>Solar panels:  STOP!</vt:lpstr>
      <vt:lpstr>Solar panels:  Fifth hurdle</vt:lpstr>
      <vt:lpstr>Solar panels:  Congrats!</vt:lpstr>
      <vt:lpstr>Heat Pump: Round 1</vt:lpstr>
      <vt:lpstr>Heat pump: You made it!</vt:lpstr>
      <vt:lpstr>Heat pump:  You fell!</vt:lpstr>
      <vt:lpstr>Heat pump:  Second hurdle</vt:lpstr>
      <vt:lpstr>Heat pump 2:  You fell!</vt:lpstr>
      <vt:lpstr>Home energy audit: Third hurdle</vt:lpstr>
      <vt:lpstr>Heat pump 3: You made it!</vt:lpstr>
      <vt:lpstr>Heat pump 3:  You fell!</vt:lpstr>
      <vt:lpstr>Heat pump:  Fourth hurdle</vt:lpstr>
      <vt:lpstr>Heat pump 4: You made it!</vt:lpstr>
      <vt:lpstr>Heat pump:  Fifth hurdle</vt:lpstr>
      <vt:lpstr>Heat pump:  Final hurdle</vt:lpstr>
      <vt:lpstr>Heat pump:  Congrats!</vt:lpstr>
      <vt:lpstr>Heat pump:  Congrats – mostly!</vt:lpstr>
      <vt:lpstr>Thanks for playing!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De Vuyst</dc:creator>
  <cp:lastModifiedBy>Eoin Kelly (BEUC)</cp:lastModifiedBy>
  <cp:revision>9</cp:revision>
  <dcterms:created xsi:type="dcterms:W3CDTF">2021-12-14T14:07:36Z</dcterms:created>
  <dcterms:modified xsi:type="dcterms:W3CDTF">2023-06-21T12:26:45Z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0x0101006737BAD7A3E8C3479CDA8645723EFD7F</vt:lpwstr>
  </property>
  <property fmtid="{D5CDD505-2E9C-101B-9397-08002B2CF9AE}" pid="3" name="MediaServiceImageTags">
    <vt:lpwstr/>
  </property>
</Properties>
</file>